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07" r:id="rId2"/>
    <p:sldId id="346" r:id="rId3"/>
    <p:sldId id="349" r:id="rId4"/>
    <p:sldId id="460" r:id="rId5"/>
    <p:sldId id="448" r:id="rId6"/>
    <p:sldId id="447" r:id="rId7"/>
    <p:sldId id="347" r:id="rId8"/>
    <p:sldId id="440" r:id="rId9"/>
    <p:sldId id="445" r:id="rId10"/>
    <p:sldId id="458" r:id="rId11"/>
    <p:sldId id="442" r:id="rId12"/>
    <p:sldId id="449" r:id="rId13"/>
    <p:sldId id="446" r:id="rId14"/>
    <p:sldId id="443" r:id="rId15"/>
    <p:sldId id="439" r:id="rId16"/>
    <p:sldId id="459" r:id="rId17"/>
    <p:sldId id="441" r:id="rId18"/>
    <p:sldId id="450" r:id="rId19"/>
    <p:sldId id="451" r:id="rId20"/>
    <p:sldId id="452" r:id="rId21"/>
    <p:sldId id="453" r:id="rId22"/>
    <p:sldId id="454" r:id="rId23"/>
    <p:sldId id="455" r:id="rId24"/>
    <p:sldId id="456" r:id="rId25"/>
    <p:sldId id="457" r:id="rId26"/>
    <p:sldId id="276" r:id="rId27"/>
  </p:sldIdLst>
  <p:sldSz cx="9145588" cy="5145088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600" kern="1200" baseline="-25000">
        <a:solidFill>
          <a:schemeClr val="tx1"/>
        </a:solidFill>
        <a:latin typeface="Arial" panose="020B0604020202020204" pitchFamily="34" charset="0"/>
        <a:ea typeface="中國龍毛隸書" pitchFamily="49" charset="-120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kern="1200" baseline="-25000">
        <a:solidFill>
          <a:schemeClr val="tx1"/>
        </a:solidFill>
        <a:latin typeface="Arial" panose="020B0604020202020204" pitchFamily="34" charset="0"/>
        <a:ea typeface="中國龍毛隸書" pitchFamily="49" charset="-120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kern="1200" baseline="-25000">
        <a:solidFill>
          <a:schemeClr val="tx1"/>
        </a:solidFill>
        <a:latin typeface="Arial" panose="020B0604020202020204" pitchFamily="34" charset="0"/>
        <a:ea typeface="中國龍毛隸書" pitchFamily="49" charset="-120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kern="1200" baseline="-25000">
        <a:solidFill>
          <a:schemeClr val="tx1"/>
        </a:solidFill>
        <a:latin typeface="Arial" panose="020B0604020202020204" pitchFamily="34" charset="0"/>
        <a:ea typeface="中國龍毛隸書" pitchFamily="49" charset="-120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kern="1200" baseline="-25000">
        <a:solidFill>
          <a:schemeClr val="tx1"/>
        </a:solidFill>
        <a:latin typeface="Arial" panose="020B0604020202020204" pitchFamily="34" charset="0"/>
        <a:ea typeface="中國龍毛隸書" pitchFamily="49" charset="-120"/>
        <a:cs typeface="+mn-cs"/>
      </a:defRPr>
    </a:lvl5pPr>
    <a:lvl6pPr marL="2286000" algn="l" defTabSz="914400" rtl="0" eaLnBrk="1" latinLnBrk="0" hangingPunct="1">
      <a:defRPr sz="1600" kern="1200" baseline="-25000">
        <a:solidFill>
          <a:schemeClr val="tx1"/>
        </a:solidFill>
        <a:latin typeface="Arial" panose="020B0604020202020204" pitchFamily="34" charset="0"/>
        <a:ea typeface="中國龍毛隸書" pitchFamily="49" charset="-120"/>
        <a:cs typeface="+mn-cs"/>
      </a:defRPr>
    </a:lvl6pPr>
    <a:lvl7pPr marL="2743200" algn="l" defTabSz="914400" rtl="0" eaLnBrk="1" latinLnBrk="0" hangingPunct="1">
      <a:defRPr sz="1600" kern="1200" baseline="-25000">
        <a:solidFill>
          <a:schemeClr val="tx1"/>
        </a:solidFill>
        <a:latin typeface="Arial" panose="020B0604020202020204" pitchFamily="34" charset="0"/>
        <a:ea typeface="中國龍毛隸書" pitchFamily="49" charset="-120"/>
        <a:cs typeface="+mn-cs"/>
      </a:defRPr>
    </a:lvl7pPr>
    <a:lvl8pPr marL="3200400" algn="l" defTabSz="914400" rtl="0" eaLnBrk="1" latinLnBrk="0" hangingPunct="1">
      <a:defRPr sz="1600" kern="1200" baseline="-25000">
        <a:solidFill>
          <a:schemeClr val="tx1"/>
        </a:solidFill>
        <a:latin typeface="Arial" panose="020B0604020202020204" pitchFamily="34" charset="0"/>
        <a:ea typeface="中國龍毛隸書" pitchFamily="49" charset="-120"/>
        <a:cs typeface="+mn-cs"/>
      </a:defRPr>
    </a:lvl8pPr>
    <a:lvl9pPr marL="3657600" algn="l" defTabSz="914400" rtl="0" eaLnBrk="1" latinLnBrk="0" hangingPunct="1">
      <a:defRPr sz="1600" kern="1200" baseline="-25000">
        <a:solidFill>
          <a:schemeClr val="tx1"/>
        </a:solidFill>
        <a:latin typeface="Arial" panose="020B0604020202020204" pitchFamily="34" charset="0"/>
        <a:ea typeface="中國龍毛隸書" pitchFamily="49" charset="-120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66">
          <p15:clr>
            <a:srgbClr val="A4A3A4"/>
          </p15:clr>
        </p15:guide>
        <p15:guide id="2" pos="28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F5050"/>
    <a:srgbClr val="FAEACA"/>
    <a:srgbClr val="EEF3D5"/>
    <a:srgbClr val="FF9933"/>
    <a:srgbClr val="CCCC00"/>
    <a:srgbClr val="FFCC00"/>
    <a:srgbClr val="CCFFFF"/>
    <a:srgbClr val="0000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4" autoAdjust="0"/>
    <p:restoredTop sz="97441" autoAdjust="0"/>
  </p:normalViewPr>
  <p:slideViewPr>
    <p:cSldViewPr>
      <p:cViewPr varScale="1">
        <p:scale>
          <a:sx n="90" d="100"/>
          <a:sy n="90" d="100"/>
        </p:scale>
        <p:origin x="-468" y="-96"/>
      </p:cViewPr>
      <p:guideLst>
        <p:guide orient="horz" pos="1666"/>
        <p:guide pos="285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134" y="67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2019/7/6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 baseline="0"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aseline="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280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80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 baseline="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280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aseline="0">
                <a:ea typeface="宋体" panose="02010600030101010101" pitchFamily="2" charset="-122"/>
              </a:defRPr>
            </a:lvl1pPr>
          </a:lstStyle>
          <a:p>
            <a:fld id="{D1B7D036-FA1F-48D0-A7C1-AF4B91906500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239E88E-50E6-41C3-88A1-DAF3FF534777}" type="slidenum">
              <a:rPr lang="zh-CN" altLang="en-US"/>
              <a:pPr/>
              <a:t>1</a:t>
            </a:fld>
            <a:endParaRPr lang="en-US" altLang="zh-CN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46490B6-FE9E-4708-8E89-92621BBFC753}" type="slidenum">
              <a:rPr lang="zh-CN" altLang="en-US"/>
              <a:pPr/>
              <a:t>2</a:t>
            </a:fld>
            <a:endParaRPr lang="en-US" altLang="zh-CN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0950898-5366-4302-B527-1643F512198F}" type="slidenum">
              <a:rPr lang="zh-CN" altLang="en-US"/>
              <a:pPr/>
              <a:t>3</a:t>
            </a:fld>
            <a:endParaRPr lang="en-US" altLang="zh-CN"/>
          </a:p>
        </p:txBody>
      </p:sp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19173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0950898-5366-4302-B527-1643F512198F}" type="slidenum">
              <a:rPr lang="zh-CN" altLang="en-US"/>
              <a:pPr/>
              <a:t>4</a:t>
            </a:fld>
            <a:endParaRPr lang="en-US" altLang="zh-CN"/>
          </a:p>
        </p:txBody>
      </p:sp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19173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212E5BAA-B8DE-4295-AD1D-26A09093C892}" type="slidenum">
              <a:rPr lang="zh-CN" altLang="en-US"/>
              <a:pPr/>
              <a:t>7</a:t>
            </a:fld>
            <a:endParaRPr lang="en-US" altLang="zh-CN"/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212E5BAA-B8DE-4295-AD1D-26A09093C892}" type="slidenum">
              <a:rPr lang="zh-CN" altLang="en-US"/>
              <a:pPr/>
              <a:t>8</a:t>
            </a:fld>
            <a:endParaRPr lang="en-US" altLang="zh-CN"/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1C371A9-D25F-4C7A-AAAB-39C33EFFFD61}" type="slidenum">
              <a:rPr lang="zh-CN" altLang="en-US"/>
              <a:pPr/>
              <a:t>26</a:t>
            </a:fld>
            <a:endParaRPr lang="en-US" altLang="zh-CN"/>
          </a:p>
        </p:txBody>
      </p:sp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幸运日素材 淘宝店：https://shop145643496.taobao.com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media" Target="file:///E:\&#25105;&#22270;PPT\&#21476;&#31581;&#38899;&#20048;\&#21476;&#31581;-&#27743;&#21335;.mp3" TargetMode="External"/><Relationship Id="rId2" Type="http://schemas.openxmlformats.org/officeDocument/2006/relationships/slideMaster" Target="../slideMasters/slideMaster1.xml"/><Relationship Id="rId1" Type="http://schemas.openxmlformats.org/officeDocument/2006/relationships/audio" Target="file:///E:\&#25105;&#22270;PPT\&#21476;&#31581;&#38899;&#20048;\&#21476;&#31581;-&#27743;&#21335;.mp3" TargetMode="Externa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1" name="古筝-江南.mp3">
            <a:hlinkClick r:id="" action="ppaction://media"/>
          </p:cNvPr>
          <p:cNvPicPr>
            <a:picLocks noRot="1" noChangeAspect="1" noChangeArrowheads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xmlns="" r:link="rId3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188" y="65357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100"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71"/>
                </p:tgtEl>
              </p:cMediaNode>
            </p:audio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31188" cy="33956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slow">
    <p:cover dir="r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0988" y="206375"/>
            <a:ext cx="2057400" cy="43894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21388" cy="43894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31188" cy="3395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slow">
    <p:cover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763"/>
            <a:ext cx="7773987" cy="102076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1225"/>
            <a:ext cx="7773987" cy="11255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slow">
    <p:cover dir="r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56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40188" cy="33956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slow">
    <p:cover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38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6613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6613" y="1631950"/>
            <a:ext cx="4041775" cy="29638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slow">
    <p:cover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cover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 dir="r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3338" cy="439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9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slow">
    <p:cover dir="r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2038"/>
            <a:ext cx="5487987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7987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7488"/>
            <a:ext cx="5487987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slow">
    <p:cover dir="r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-550844" y="-1478509"/>
            <a:ext cx="10076638" cy="6623597"/>
            <a:chOff x="-550844" y="-1478509"/>
            <a:chExt cx="10076638" cy="6623597"/>
          </a:xfrm>
        </p:grpSpPr>
        <p:pic>
          <p:nvPicPr>
            <p:cNvPr id="10" name="图片 9" descr="未标题-5.png"/>
            <p:cNvPicPr>
              <a:picLocks noChangeAspect="1"/>
            </p:cNvPicPr>
            <p:nvPr/>
          </p:nvPicPr>
          <p:blipFill>
            <a:blip r:embed="rId13" cstate="print">
              <a:grayscl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3" y="-19049"/>
              <a:ext cx="3501231" cy="1753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图片 10" descr="未标题-4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50844" y="3818018"/>
              <a:ext cx="3024168" cy="1327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63" descr="未标题-1111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460" t="51337" r="1723" b="1729"/>
            <a:stretch>
              <a:fillRect/>
            </a:stretch>
          </p:blipFill>
          <p:spPr bwMode="auto">
            <a:xfrm>
              <a:off x="6706394" y="-1478509"/>
              <a:ext cx="2819400" cy="2457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1" descr="E:\jimin\nipic\ppt\ppt0107\pics\pic01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240" y="4165679"/>
              <a:ext cx="1083480" cy="631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 dir="rd"/>
  </p:transition>
  <p:txStyles>
    <p:titleStyle>
      <a:lvl1pPr algn="ctr" defTabSz="815975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+mj-lt"/>
          <a:ea typeface="+mj-ea"/>
          <a:cs typeface="+mj-cs"/>
        </a:defRPr>
      </a:lvl1pPr>
      <a:lvl2pPr algn="ctr" defTabSz="815975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Verdana" panose="020B0604030504040204" pitchFamily="34" charset="0"/>
        </a:defRPr>
      </a:lvl2pPr>
      <a:lvl3pPr algn="ctr" defTabSz="815975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Verdana" panose="020B0604030504040204" pitchFamily="34" charset="0"/>
        </a:defRPr>
      </a:lvl3pPr>
      <a:lvl4pPr algn="ctr" defTabSz="815975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Verdana" panose="020B0604030504040204" pitchFamily="34" charset="0"/>
        </a:defRPr>
      </a:lvl4pPr>
      <a:lvl5pPr algn="ctr" defTabSz="815975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Verdana" panose="020B0604030504040204" pitchFamily="34" charset="0"/>
        </a:defRPr>
      </a:lvl5pPr>
      <a:lvl6pPr marL="457200" algn="ctr" defTabSz="815975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Verdana" panose="020B0604030504040204" pitchFamily="34" charset="0"/>
        </a:defRPr>
      </a:lvl6pPr>
      <a:lvl7pPr marL="914400" algn="ctr" defTabSz="815975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Verdana" panose="020B0604030504040204" pitchFamily="34" charset="0"/>
        </a:defRPr>
      </a:lvl7pPr>
      <a:lvl8pPr marL="1371600" algn="ctr" defTabSz="815975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Verdana" panose="020B0604030504040204" pitchFamily="34" charset="0"/>
        </a:defRPr>
      </a:lvl8pPr>
      <a:lvl9pPr marL="1828800" algn="ctr" defTabSz="815975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Verdana" panose="020B0604030504040204" pitchFamily="34" charset="0"/>
        </a:defRPr>
      </a:lvl9pPr>
    </p:titleStyle>
    <p:bodyStyle>
      <a:lvl1pPr marL="306705" indent="-306705" algn="l" defTabSz="815975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defRPr sz="2500">
          <a:solidFill>
            <a:schemeClr val="tx1"/>
          </a:solidFill>
          <a:latin typeface="+mn-lt"/>
          <a:ea typeface="+mn-ea"/>
          <a:cs typeface="+mn-cs"/>
        </a:defRPr>
      </a:lvl1pPr>
      <a:lvl2pPr marL="663575" indent="-255905" algn="l" defTabSz="815975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500">
          <a:solidFill>
            <a:schemeClr val="tx1"/>
          </a:solidFill>
          <a:latin typeface="Arial" panose="020B0604020202020204" pitchFamily="34" charset="0"/>
        </a:defRPr>
      </a:lvl2pPr>
      <a:lvl3pPr marL="1021080" indent="-205105" algn="l" defTabSz="815975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100">
          <a:solidFill>
            <a:schemeClr val="tx1"/>
          </a:solidFill>
          <a:latin typeface="Arial" panose="020B0604020202020204" pitchFamily="34" charset="0"/>
        </a:defRPr>
      </a:lvl3pPr>
      <a:lvl4pPr marL="1428750" indent="-205105" algn="l" defTabSz="815975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Arial" panose="020B0604020202020204" pitchFamily="34" charset="0"/>
        </a:defRPr>
      </a:lvl4pPr>
      <a:lvl5pPr marL="1837055" indent="-205105" algn="l" defTabSz="815975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panose="020B0604020202020204" pitchFamily="34" charset="0"/>
        </a:defRPr>
      </a:lvl5pPr>
      <a:lvl6pPr marL="2294255" indent="-205105" algn="l" defTabSz="815975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panose="020B0604020202020204" pitchFamily="34" charset="0"/>
        </a:defRPr>
      </a:lvl6pPr>
      <a:lvl7pPr marL="2751455" indent="-205105" algn="l" defTabSz="815975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panose="020B0604020202020204" pitchFamily="34" charset="0"/>
        </a:defRPr>
      </a:lvl7pPr>
      <a:lvl8pPr marL="3208655" indent="-205105" algn="l" defTabSz="815975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panose="020B0604020202020204" pitchFamily="34" charset="0"/>
        </a:defRPr>
      </a:lvl8pPr>
      <a:lvl9pPr marL="3665855" indent="-205105" algn="l" defTabSz="815975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panose="020B060402020202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png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11" Type="http://schemas.openxmlformats.org/officeDocument/2006/relationships/image" Target="../media/image12.gif"/><Relationship Id="rId5" Type="http://schemas.openxmlformats.org/officeDocument/2006/relationships/image" Target="../media/image6.png"/><Relationship Id="rId10" Type="http://schemas.openxmlformats.org/officeDocument/2006/relationships/image" Target="../media/image11.gif"/><Relationship Id="rId4" Type="http://schemas.openxmlformats.org/officeDocument/2006/relationships/image" Target="../media/image1.png"/><Relationship Id="rId9" Type="http://schemas.openxmlformats.org/officeDocument/2006/relationships/image" Target="../media/image10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9.xml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slide" Target="slide1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slide" Target="slide15.xml"/><Relationship Id="rId5" Type="http://schemas.openxmlformats.org/officeDocument/2006/relationships/image" Target="../media/image28.png"/><Relationship Id="rId15" Type="http://schemas.openxmlformats.org/officeDocument/2006/relationships/image" Target="../media/image13.png"/><Relationship Id="rId10" Type="http://schemas.openxmlformats.org/officeDocument/2006/relationships/slide" Target="slide13.xml"/><Relationship Id="rId4" Type="http://schemas.openxmlformats.org/officeDocument/2006/relationships/image" Target="../media/image27.png"/><Relationship Id="rId9" Type="http://schemas.openxmlformats.org/officeDocument/2006/relationships/slide" Target="slide11.xml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slide" Target="slide2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slide" Target="slide24.xml"/><Relationship Id="rId5" Type="http://schemas.openxmlformats.org/officeDocument/2006/relationships/image" Target="../media/image28.png"/><Relationship Id="rId10" Type="http://schemas.openxmlformats.org/officeDocument/2006/relationships/slide" Target="slide22.xml"/><Relationship Id="rId4" Type="http://schemas.openxmlformats.org/officeDocument/2006/relationships/image" Target="../media/image27.png"/><Relationship Id="rId9" Type="http://schemas.openxmlformats.org/officeDocument/2006/relationships/slide" Target="slide21.xml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未标题-5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63" y="-19050"/>
            <a:ext cx="5705475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 descr="未标题-4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913606" y="2420144"/>
            <a:ext cx="6305550" cy="276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 descr="14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351" t="67801" r="44150" b="24422"/>
          <a:stretch>
            <a:fillRect/>
          </a:stretch>
        </p:blipFill>
        <p:spPr bwMode="auto">
          <a:xfrm>
            <a:off x="6754813" y="1277938"/>
            <a:ext cx="685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 descr="12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78588" y="1354138"/>
            <a:ext cx="428625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 descr="1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444" r="21777" b="55556"/>
          <a:stretch>
            <a:fillRect/>
          </a:stretch>
        </p:blipFill>
        <p:spPr bwMode="auto">
          <a:xfrm>
            <a:off x="5945188" y="1735138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9" descr="12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40388" y="1658938"/>
            <a:ext cx="428625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12" descr="14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351" t="67801" r="44150" b="24422"/>
          <a:stretch>
            <a:fillRect/>
          </a:stretch>
        </p:blipFill>
        <p:spPr bwMode="auto">
          <a:xfrm>
            <a:off x="7042150" y="1493838"/>
            <a:ext cx="685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9" descr="12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65925" y="1570038"/>
            <a:ext cx="428625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10" descr="1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444" r="21777" b="55556"/>
          <a:stretch>
            <a:fillRect/>
          </a:stretch>
        </p:blipFill>
        <p:spPr bwMode="auto">
          <a:xfrm>
            <a:off x="6232525" y="1951038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9" descr="12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27725" y="1874838"/>
            <a:ext cx="428625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569" name="Text Box 161"/>
          <p:cNvSpPr txBox="1">
            <a:spLocks noChangeArrowheads="1"/>
          </p:cNvSpPr>
          <p:nvPr/>
        </p:nvSpPr>
        <p:spPr bwMode="ltGray">
          <a:xfrm>
            <a:off x="3378359" y="3244056"/>
            <a:ext cx="4954587" cy="358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1640" tIns="40820" rIns="81640" bIns="40820">
            <a:spAutoFit/>
          </a:bodyPr>
          <a:lstStyle>
            <a:lvl1pPr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08305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15975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24280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631950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891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5463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035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607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1800" baseline="0" dirty="0">
                <a:solidFill>
                  <a:srgbClr val="000000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汇报人：潘婷婷、甘露、丁湘、樊若梅</a:t>
            </a:r>
          </a:p>
        </p:txBody>
      </p:sp>
      <p:sp>
        <p:nvSpPr>
          <p:cNvPr id="145570" name="Text Box 162"/>
          <p:cNvSpPr txBox="1">
            <a:spLocks noChangeArrowheads="1"/>
          </p:cNvSpPr>
          <p:nvPr/>
        </p:nvSpPr>
        <p:spPr bwMode="ltGray">
          <a:xfrm>
            <a:off x="214630" y="1734185"/>
            <a:ext cx="611124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1640" tIns="40820" rIns="81640" bIns="40820">
            <a:spAutoFit/>
          </a:bodyPr>
          <a:lstStyle>
            <a:lvl1pPr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08305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15975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24280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631950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891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5463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035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607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3600" baseline="0">
                <a:solidFill>
                  <a:srgbClr val="0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内涵</a:t>
            </a:r>
            <a:r>
              <a:rPr lang="zh-CN" altLang="en-US" sz="3600" baseline="0" smtClean="0">
                <a:solidFill>
                  <a:srgbClr val="0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影院票</a:t>
            </a:r>
            <a:r>
              <a:rPr lang="zh-CN" altLang="en-US" sz="3600" baseline="0" dirty="0">
                <a:solidFill>
                  <a:srgbClr val="0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务管理系统</a:t>
            </a:r>
          </a:p>
        </p:txBody>
      </p:sp>
      <p:pic>
        <p:nvPicPr>
          <p:cNvPr id="145566" name="Picture 158" descr="200712419435657_1"/>
          <p:cNvPicPr>
            <a:picLocks noChangeAspect="1" noChangeArrowheads="1" noCrop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05087" y="5288417"/>
            <a:ext cx="5048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5567" name="Picture 159" descr="10004015438746072987"/>
          <p:cNvPicPr>
            <a:picLocks noChangeAspect="1" noChangeArrowheads="1" noCrop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flipH="1">
            <a:off x="11285536" y="3954122"/>
            <a:ext cx="992187" cy="99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5568" name="Picture 160" descr="200712419435657_1"/>
          <p:cNvPicPr>
            <a:picLocks noChangeAspect="1" noChangeArrowheads="1" noCrop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flipH="1">
            <a:off x="10364788" y="234315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3" descr="未标题-111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60" t="51337" r="1723" b="1729"/>
          <a:stretch>
            <a:fillRect/>
          </a:stretch>
        </p:blipFill>
        <p:spPr bwMode="auto">
          <a:xfrm>
            <a:off x="5273516" y="-1826577"/>
            <a:ext cx="5472113" cy="476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1" descr="E:\jimin\nipic\ppt\ppt0107\pics\pic01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48329" y="3557406"/>
            <a:ext cx="2492554" cy="145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1055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5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5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55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5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9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100" fill="hold"/>
                                        <p:tgtEl>
                                          <p:spTgt spid="145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100" fill="hold"/>
                                        <p:tgtEl>
                                          <p:spTgt spid="145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5" dur="2100"/>
                                        <p:tgtEl>
                                          <p:spTgt spid="145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7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3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58025E-6 C 0.01562 0.03858 0.03125 0.07747 0.03194 0.14074 C 0.03263 0.20401 0.00138 0.29166 0.00416 0.38024 C 0.00694 0.46882 0.04722 0.57253 0.04861 0.6716 C 0.05 0.77068 0.03125 0.87284 0.0125 0.97531 " pathEditMode="relative" ptsTypes="aaaaA">
                                      <p:cBhvr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44444E-6 3.58025E-6 C -0.00209 0.025 -0.004 0.05031 -0.00139 0.0963 C 0.00121 0.14228 0.01892 0.2034 0.01527 0.27654 C 0.01163 0.34969 -0.01823 0.43827 -0.02361 0.5358 C -0.029 0.63333 -0.02292 0.74753 -0.01667 0.86173 " pathEditMode="relative" rAng="0" ptsTypes="aaaaA">
                                      <p:cBhvr>
                                        <p:cTn id="42" dur="4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44" dur="4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72222E-6 -2.46914E-6 C 0.00469 0.08858 0.00955 0.17747 0.02361 0.25679 C 0.03767 0.33611 0.07691 0.37654 0.08472 0.47654 C 0.09253 0.57654 0.0816 0.71667 0.07083 0.85648 " pathEditMode="relative" ptsTypes="aaaA">
                                      <p:cBhvr>
                                        <p:cTn id="48" dur="3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50" dur="3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5.27778E-6 -2.96296E-6 C 0.02708 0.07346 0.05433 0.14692 0.06388 0.24939 C 0.07343 0.35185 0.04235 0.49969 0.05694 0.61482 C 0.07152 0.72994 0.11145 0.83519 0.15138 0.94074 " pathEditMode="relative" rAng="0" ptsTypes="aaaA">
                                      <p:cBhvr>
                                        <p:cTn id="54" dur="5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8" presetClass="emph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21600000">
                                      <p:cBhvr>
                                        <p:cTn id="56" dur="6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5.55556E-7 3.58025E-6 C 0.01562 0.03858 0.03125 0.07747 0.03194 0.14074 C 0.03263 0.20401 0.00138 0.29166 0.00416 0.38024 C 0.00694 0.46882 0.04722 0.57253 0.04861 0.6716 C 0.05 0.77068 0.03125 0.87284 0.0125 0.97531 " pathEditMode="relative" ptsTypes="aaaaA">
                                      <p:cBhvr>
                                        <p:cTn id="60" dur="3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Rot by="21600000">
                                      <p:cBhvr>
                                        <p:cTn id="62" dur="3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8406 -0.003576 C 0.006312 0.021421 0.004402 0.046731 0.007012 0.092721 C 0.009612 0.138701 0.027322 0.199821 0.023672 0.272961 C 0.020032 0.346111 -0.009828 0.434691 -0.015208 0.532221 C -0.020598 0.629751 -0.014518 0.743951 -0.008268 0.858151 " pathEditMode="relative" rAng="0" ptsTypes="aaaaA">
                                      <p:cBhvr>
                                        <p:cTn id="66" dur="4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" y="431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8" dur="4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72222E-6 -2.46914E-6 C 0.00469 0.08858 0.00955 0.17747 0.02361 0.25679 C 0.03767 0.33611 0.07691 0.37654 0.08472 0.47654 C 0.09253 0.57654 0.0816 0.71667 0.07083 0.85648 " pathEditMode="relative" ptsTypes="aaaA">
                                      <p:cBhvr>
                                        <p:cTn id="72" dur="5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74" dur="5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5.27778E-6 -2.96296E-6 C 0.02708 0.07346 0.05433 0.14692 0.06388 0.24939 C 0.07343 0.35185 0.04235 0.49969 0.05694 0.61482 C 0.07152 0.72994 0.11145 0.83519 0.15138 0.94074 " pathEditMode="relative" rAng="0" ptsTypes="aaaA">
                                      <p:cBhvr>
                                        <p:cTn id="78" dur="7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8" presetClass="emp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Rot by="21600000">
                                      <p:cBhvr>
                                        <p:cTn id="80" dur="7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3050"/>
                                  </p:stCondLst>
                                  <p:childTnLst>
                                    <p:animMotion origin="layout" path="M 1.94444E-6 -4.41458E-6 C 0.04479 -0.02162 0.08246 -0.08711 0.13073 -0.10781 C 0.17951 -0.12789 0.22552 -0.12573 0.29236 -0.12357 C 0.35937 -0.1214 0.45156 -0.08619 0.53264 -0.09515 C 0.61389 -0.1041 0.70469 -0.18134 0.77899 -0.17701 C 0.85312 -0.17269 0.93698 -0.09206 0.97847 -0.06981 " pathEditMode="relative" rAng="0" ptsTypes="aaaaaa">
                                      <p:cBhvr>
                                        <p:cTn id="82" dur="4500" fill="hold"/>
                                        <p:tgtEl>
                                          <p:spTgt spid="1455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24" y="-9082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0.000101 0.000003 C -0.026321 -0.016050 -0.101321 -0.078400 -0.158611 -0.096300 C -0.215901 -0.114200 -0.270761 -0.109260 -0.343681 -0.107410 C -0.416591 -0.105560 -0.525621 -0.108030 -0.595931 -0.085190 C -0.666421 -0.062350 -0.689681 -0.008030 -0.766771 0.029630 C -0.843851 0.067280 -0.997671 0.117590 -1.058431 0.140740 " pathEditMode="relative" rAng="0" ptsTypes="aaaaaa">
                                      <p:cBhvr>
                                        <p:cTn id="84" dur="4900" fill="hold"/>
                                        <p:tgtEl>
                                          <p:spTgt spid="1455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" y="16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4450"/>
                                  </p:stCondLst>
                                  <p:childTnLst>
                                    <p:animMotion origin="layout" path="M 3.61111E-6 2.71605E-6 C -0.06302 -0.05556 -0.12604 -0.11111 -0.19375 -0.12222 C -0.26146 -0.13333 -0.3375 -0.06605 -0.40625 -0.06667 C -0.475 -0.06728 -0.54723 -0.1358 -0.60625 -0.12593 C -0.66528 -0.11605 -0.71285 -0.06173 -0.76042 -0.00741 " pathEditMode="relative" ptsTypes="aaaaA">
                                      <p:cBhvr>
                                        <p:cTn id="86" dur="5000" fill="hold"/>
                                        <p:tgtEl>
                                          <p:spTgt spid="1455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569" grpId="0" bldLvl="0" animBg="1"/>
      <p:bldP spid="145570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xmlns="" id="{72C44871-BE0C-4972-8516-D4805323E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8575"/>
          <a:stretch/>
        </p:blipFill>
        <p:spPr>
          <a:xfrm>
            <a:off x="2210594" y="1174898"/>
            <a:ext cx="6934994" cy="39499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2A8D5BE5-73CD-4986-B1E9-5A3093F6FA09}"/>
              </a:ext>
            </a:extLst>
          </p:cNvPr>
          <p:cNvSpPr txBox="1"/>
          <p:nvPr/>
        </p:nvSpPr>
        <p:spPr>
          <a:xfrm>
            <a:off x="23831" y="201792"/>
            <a:ext cx="214976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/>
              <a:t>影厅管理：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B28992A4-6CF0-4CBB-AC14-CE5E04163ACF}"/>
              </a:ext>
            </a:extLst>
          </p:cNvPr>
          <p:cNvSpPr txBox="1"/>
          <p:nvPr/>
        </p:nvSpPr>
        <p:spPr>
          <a:xfrm>
            <a:off x="3582194" y="365940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增加影厅、修改影厅的信息复用，输入不正确的格式会提示错误</a:t>
            </a:r>
            <a:endParaRPr lang="en-US" altLang="zh-CN" sz="2400" b="1" dirty="0" smtClean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059575687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6994" y="296446"/>
            <a:ext cx="8231188" cy="3614362"/>
          </a:xfrm>
        </p:spPr>
        <p:txBody>
          <a:bodyPr/>
          <a:lstStyle/>
          <a:p>
            <a:r>
              <a:rPr lang="zh-CN" altLang="en-US"/>
              <a:t>座位管理：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计划计划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B2255559-D8D1-45F6-B3EC-78ABDFBD7386}"/>
              </a:ext>
            </a:extLst>
          </p:cNvPr>
          <p:cNvSpPr txBox="1"/>
          <p:nvPr/>
        </p:nvSpPr>
        <p:spPr>
          <a:xfrm>
            <a:off x="3354388" y="296446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A3EDC11B-948C-4DF7-9AE5-C394AB931491}"/>
              </a:ext>
            </a:extLst>
          </p:cNvPr>
          <p:cNvSpPr txBox="1"/>
          <p:nvPr/>
        </p:nvSpPr>
        <p:spPr>
          <a:xfrm>
            <a:off x="3505994" y="526892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查看演出厅</a:t>
            </a:r>
            <a:endParaRPr lang="zh-CN" altLang="en-US" sz="2400" b="1" dirty="0"/>
          </a:p>
        </p:txBody>
      </p:sp>
      <p:pic>
        <p:nvPicPr>
          <p:cNvPr id="8" name="图片 7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9482" y="1408803"/>
            <a:ext cx="6338112" cy="3297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8E06DB20-2250-4A78-A1FA-0DAF077D6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944"/>
            <a:ext cx="8231188" cy="3395663"/>
          </a:xfrm>
        </p:spPr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434F0328-B05D-40FF-BD1A-5D5EFEFA3C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10594" y="1048544"/>
            <a:ext cx="6858000" cy="400893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7B342C96-634A-4005-848D-0F0BBDF50951}"/>
              </a:ext>
            </a:extLst>
          </p:cNvPr>
          <p:cNvSpPr/>
          <p:nvPr/>
        </p:nvSpPr>
        <p:spPr>
          <a:xfrm>
            <a:off x="153194" y="363814"/>
            <a:ext cx="17876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6705" lvl="0" indent="-306705" algn="l" defTabSz="815975">
              <a:spcBef>
                <a:spcPct val="20000"/>
              </a:spcBef>
              <a:buClr>
                <a:srgbClr val="368463"/>
              </a:buClr>
            </a:pPr>
            <a:r>
              <a:rPr lang="zh-CN" altLang="en-US" sz="2500" b="1" kern="0" baseline="0">
                <a:solidFill>
                  <a:srgbClr val="335338"/>
                </a:solidFill>
                <a:latin typeface="Verdana"/>
                <a:ea typeface="+mn-ea"/>
              </a:rPr>
              <a:t>座位管理：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281116D-CB3E-40BC-AAF3-3A1C4C0658E6}"/>
              </a:ext>
            </a:extLst>
          </p:cNvPr>
          <p:cNvSpPr txBox="1"/>
          <p:nvPr/>
        </p:nvSpPr>
        <p:spPr>
          <a:xfrm>
            <a:off x="2591594" y="256093"/>
            <a:ext cx="342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修改座位的状态（</a:t>
            </a:r>
            <a:r>
              <a:rPr lang="zh-CN" altLang="en-US" sz="2400" b="1" dirty="0"/>
              <a:t>在影厅设置的时候已经使座位数目固定）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03513528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2A8D5BE5-73CD-4986-B1E9-5A3093F6FA09}"/>
              </a:ext>
            </a:extLst>
          </p:cNvPr>
          <p:cNvSpPr txBox="1"/>
          <p:nvPr/>
        </p:nvSpPr>
        <p:spPr>
          <a:xfrm>
            <a:off x="23831" y="201792"/>
            <a:ext cx="214976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/>
              <a:t>影片管理</a:t>
            </a:r>
            <a:r>
              <a:rPr lang="zh-CN" altLang="en-US" sz="4000" b="1" dirty="0"/>
              <a:t>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B28992A4-6CF0-4CBB-AC14-CE5E04163ACF}"/>
              </a:ext>
            </a:extLst>
          </p:cNvPr>
          <p:cNvSpPr txBox="1"/>
          <p:nvPr/>
        </p:nvSpPr>
        <p:spPr>
          <a:xfrm>
            <a:off x="3582194" y="36594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系统人员对影片进行管理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可以删除不再上线的影片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也可以进行查找（名称，类型）</a:t>
            </a:r>
            <a:endParaRPr lang="zh-CN" altLang="en-US" sz="2400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1388" y="1379107"/>
            <a:ext cx="6934200" cy="3540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059575687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286544"/>
            <a:ext cx="8231188" cy="4309269"/>
          </a:xfrm>
        </p:spPr>
        <p:txBody>
          <a:bodyPr/>
          <a:lstStyle/>
          <a:p>
            <a:r>
              <a:rPr lang="zh-CN" altLang="en-US" b="1" dirty="0"/>
              <a:t>影片管理：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63D11421-11FD-4F74-9484-A45070B57D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39194" y="1277144"/>
            <a:ext cx="6706394" cy="38285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E70D6524-6ADD-4F2A-891F-C1D99FFFC0F9}"/>
              </a:ext>
            </a:extLst>
          </p:cNvPr>
          <p:cNvSpPr txBox="1"/>
          <p:nvPr/>
        </p:nvSpPr>
        <p:spPr>
          <a:xfrm>
            <a:off x="3505994" y="526892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00"/>
                </a:solidFill>
                <a:latin typeface="仿宋" pitchFamily="49" charset="-122"/>
                <a:ea typeface="仿宋" pitchFamily="49" charset="-122"/>
              </a:rPr>
              <a:t>只有系统内部人员才能修改和删除影片</a:t>
            </a:r>
            <a:endParaRPr lang="zh-CN" altLang="en-US" sz="2400" b="1" dirty="0">
              <a:solidFill>
                <a:srgbClr val="000000"/>
              </a:solidFill>
              <a:latin typeface="仿宋" pitchFamily="49" charset="-122"/>
              <a:ea typeface="仿宋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3550154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53194" y="286544"/>
            <a:ext cx="8535194" cy="4309269"/>
          </a:xfrm>
        </p:spPr>
        <p:txBody>
          <a:bodyPr/>
          <a:lstStyle/>
          <a:p>
            <a:r>
              <a:rPr lang="zh-CN" altLang="en-US"/>
              <a:t>计划管理：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计划计划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BE11639-04E6-469F-A43C-C3331452BF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5119"/>
          <a:stretch/>
        </p:blipFill>
        <p:spPr>
          <a:xfrm>
            <a:off x="2439194" y="1198163"/>
            <a:ext cx="6706394" cy="39469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C6209F93-8AAE-418B-BE84-D1DDD191EB37}"/>
              </a:ext>
            </a:extLst>
          </p:cNvPr>
          <p:cNvSpPr txBox="1"/>
          <p:nvPr/>
        </p:nvSpPr>
        <p:spPr>
          <a:xfrm>
            <a:off x="3353594" y="286545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增加演出计划，修改演出计划，在增加或者修改演出计划时有对时间冲突的处理</a:t>
            </a:r>
            <a:endParaRPr lang="zh-CN" altLang="en-US" sz="2400" dirty="0"/>
          </a:p>
        </p:txBody>
      </p:sp>
    </p:spTree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53194" y="286544"/>
            <a:ext cx="8535194" cy="4309269"/>
          </a:xfrm>
        </p:spPr>
        <p:txBody>
          <a:bodyPr/>
          <a:lstStyle/>
          <a:p>
            <a:r>
              <a:rPr lang="zh-CN" altLang="en-US"/>
              <a:t>计划管理：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计划计划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C6209F93-8AAE-418B-BE84-D1DDD191EB37}"/>
              </a:ext>
            </a:extLst>
          </p:cNvPr>
          <p:cNvSpPr txBox="1"/>
          <p:nvPr/>
        </p:nvSpPr>
        <p:spPr>
          <a:xfrm>
            <a:off x="3658394" y="465723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增加演出计划时处理冲突</a:t>
            </a:r>
            <a:endParaRPr lang="en-US" altLang="zh-CN" sz="2400" b="1" dirty="0" smtClean="0"/>
          </a:p>
          <a:p>
            <a:endParaRPr lang="zh-CN" altLang="en-US" sz="2400" dirty="0"/>
          </a:p>
        </p:txBody>
      </p:sp>
      <p:pic>
        <p:nvPicPr>
          <p:cNvPr id="7" name="图片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9194" y="1505744"/>
            <a:ext cx="5867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6994" y="286544"/>
            <a:ext cx="8611394" cy="4309269"/>
          </a:xfrm>
        </p:spPr>
        <p:txBody>
          <a:bodyPr/>
          <a:lstStyle/>
          <a:p>
            <a:r>
              <a:rPr lang="zh-CN" altLang="en-US"/>
              <a:t>员工管理：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计划计划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C428966-63C7-43A2-9CC6-3F53883764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46" t="-3627" r="1146" b="28530"/>
          <a:stretch/>
        </p:blipFill>
        <p:spPr>
          <a:xfrm>
            <a:off x="2286794" y="896144"/>
            <a:ext cx="6781800" cy="42489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2B4D7A8-42FD-4F72-AC9B-8AC40DE144E0}"/>
              </a:ext>
            </a:extLst>
          </p:cNvPr>
          <p:cNvSpPr txBox="1"/>
          <p:nvPr/>
        </p:nvSpPr>
        <p:spPr>
          <a:xfrm>
            <a:off x="3544490" y="422067"/>
            <a:ext cx="23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可以查看员工的基本信息</a:t>
            </a:r>
            <a:endParaRPr lang="zh-CN" altLang="en-US" sz="2400" b="1" dirty="0"/>
          </a:p>
        </p:txBody>
      </p:sp>
    </p:spTree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90DBA588-F353-44B9-B18E-A5159CBC5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703"/>
          <a:stretch/>
        </p:blipFill>
        <p:spPr>
          <a:xfrm>
            <a:off x="2362994" y="1042693"/>
            <a:ext cx="6705600" cy="4096544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96D4E5B-C8D1-458B-9291-867E7D4387BC}"/>
              </a:ext>
            </a:extLst>
          </p:cNvPr>
          <p:cNvSpPr/>
          <p:nvPr/>
        </p:nvSpPr>
        <p:spPr>
          <a:xfrm>
            <a:off x="153194" y="362744"/>
            <a:ext cx="17876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6705" lvl="0" indent="-306705" algn="l" defTabSz="815975">
              <a:spcBef>
                <a:spcPct val="20000"/>
              </a:spcBef>
              <a:buClr>
                <a:srgbClr val="368463"/>
              </a:buClr>
            </a:pPr>
            <a:r>
              <a:rPr lang="zh-CN" altLang="en-US" sz="2500" kern="0" baseline="0">
                <a:solidFill>
                  <a:srgbClr val="335338"/>
                </a:solidFill>
                <a:latin typeface="Verdana"/>
                <a:ea typeface="+mn-ea"/>
              </a:rPr>
              <a:t>员工管理：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E84A819-49F0-479E-B485-415A0372D816}"/>
              </a:ext>
            </a:extLst>
          </p:cNvPr>
          <p:cNvSpPr txBox="1"/>
          <p:nvPr/>
        </p:nvSpPr>
        <p:spPr>
          <a:xfrm>
            <a:off x="3658394" y="431994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增加员工、修改员工的权限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764002941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1F8FF0CD-2932-4534-A56D-836362632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39194" y="1181006"/>
            <a:ext cx="6552070" cy="3796601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20B6DF38-51DB-4773-A1E9-4E66471A26ED}"/>
              </a:ext>
            </a:extLst>
          </p:cNvPr>
          <p:cNvSpPr/>
          <p:nvPr/>
        </p:nvSpPr>
        <p:spPr>
          <a:xfrm>
            <a:off x="3582194" y="505217"/>
            <a:ext cx="3267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6705" lvl="0" indent="-306705" algn="l" defTabSz="815975">
              <a:spcBef>
                <a:spcPct val="20000"/>
              </a:spcBef>
              <a:buClr>
                <a:srgbClr val="368463"/>
              </a:buClr>
            </a:pPr>
            <a:r>
              <a:rPr lang="zh-CN" altLang="en-US" sz="1800" kern="0" baseline="0" dirty="0">
                <a:solidFill>
                  <a:srgbClr val="000000"/>
                </a:solidFill>
                <a:latin typeface="Verdana"/>
                <a:ea typeface="+mn-ea"/>
              </a:rPr>
              <a:t>查询在售</a:t>
            </a:r>
            <a:r>
              <a:rPr lang="zh-CN" altLang="en-US" sz="1800" kern="0" baseline="0" dirty="0" smtClean="0">
                <a:solidFill>
                  <a:srgbClr val="000000"/>
                </a:solidFill>
                <a:latin typeface="Verdana"/>
                <a:ea typeface="+mn-ea"/>
              </a:rPr>
              <a:t>影片 （名字，类型）</a:t>
            </a:r>
            <a:endParaRPr lang="zh-CN" altLang="en-US" sz="1800" kern="0" baseline="0" dirty="0">
              <a:solidFill>
                <a:srgbClr val="000000"/>
              </a:solidFill>
              <a:latin typeface="Verdana"/>
              <a:ea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A9EB50F0-E1F6-490B-B29F-B158D961EC66}"/>
              </a:ext>
            </a:extLst>
          </p:cNvPr>
          <p:cNvSpPr/>
          <p:nvPr/>
        </p:nvSpPr>
        <p:spPr>
          <a:xfrm>
            <a:off x="153194" y="266690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6705" lvl="0" indent="-306705" algn="l" defTabSz="815975">
              <a:spcBef>
                <a:spcPct val="20000"/>
              </a:spcBef>
              <a:buClr>
                <a:srgbClr val="368463"/>
              </a:buClr>
            </a:pPr>
            <a:r>
              <a:rPr lang="zh-CN" altLang="en-US" sz="2500" kern="0" baseline="0">
                <a:solidFill>
                  <a:srgbClr val="335338"/>
                </a:solidFill>
                <a:latin typeface="Verdana"/>
                <a:ea typeface="+mn-ea"/>
              </a:rPr>
              <a:t>顾客：</a:t>
            </a:r>
          </a:p>
        </p:txBody>
      </p:sp>
    </p:spTree>
    <p:extLst>
      <p:ext uri="{BB962C8B-B14F-4D97-AF65-F5344CB8AC3E}">
        <p14:creationId xmlns:p14="http://schemas.microsoft.com/office/powerpoint/2010/main" xmlns="" val="3931363015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664" name="Picture 272" descr="2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43211" y="438148"/>
            <a:ext cx="1931988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7682" name="Rectangle 290"/>
          <p:cNvSpPr>
            <a:spLocks noChangeArrowheads="1"/>
          </p:cNvSpPr>
          <p:nvPr/>
        </p:nvSpPr>
        <p:spPr bwMode="auto">
          <a:xfrm>
            <a:off x="3658394" y="2615965"/>
            <a:ext cx="4267200" cy="352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0" tIns="40820" rIns="81640" bIns="40820" anchor="ctr">
            <a:spAutoFit/>
          </a:bodyPr>
          <a:lstStyle>
            <a:lvl1pPr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08305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15975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24280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631950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891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5463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035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607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zh-CN" altLang="en-US" b="1" baseline="0">
                <a:solidFill>
                  <a:srgbClr val="FFFFFF"/>
                </a:solidFill>
                <a:latin typeface="楷体_GB2312" panose="02010609030101010101" pitchFamily="49" charset="-122"/>
                <a:ea typeface="楷体" panose="02010609060101010101" pitchFamily="49" charset="-122"/>
              </a:rPr>
              <a:t>影厅、座位、影片、播放计划</a:t>
            </a:r>
          </a:p>
        </p:txBody>
      </p:sp>
      <p:pic>
        <p:nvPicPr>
          <p:cNvPr id="187684" name="Picture 292" descr="21"/>
          <p:cNvPicPr>
            <a:picLocks noChangeAspect="1" noChangeArrowheads="1"/>
          </p:cNvPicPr>
          <p:nvPr/>
        </p:nvPicPr>
        <p:blipFill>
          <a:blip r:embed="rId4" cstate="print">
            <a:lum contrast="-32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62389" y="2572544"/>
            <a:ext cx="6326188" cy="240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685" name="Rectangle 293"/>
          <p:cNvSpPr>
            <a:spLocks noChangeArrowheads="1"/>
          </p:cNvSpPr>
          <p:nvPr/>
        </p:nvSpPr>
        <p:spPr bwMode="auto">
          <a:xfrm>
            <a:off x="3742660" y="3714515"/>
            <a:ext cx="3954334" cy="352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1640" tIns="40820" rIns="81640" bIns="40820" anchor="ctr">
            <a:spAutoFit/>
          </a:bodyPr>
          <a:lstStyle>
            <a:lvl1pPr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08305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15975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24280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631950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891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5463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035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607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</a:pPr>
            <a:endParaRPr kumimoji="1" lang="zh-CN" altLang="en-US" b="1" baseline="0">
              <a:solidFill>
                <a:srgbClr val="FFFFFF"/>
              </a:solidFill>
              <a:latin typeface="楷体_GB2312" panose="0201060903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87686" name="Picture 294" descr="2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93383" y="2436018"/>
            <a:ext cx="1931988" cy="147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Box 59"/>
          <p:cNvSpPr txBox="1">
            <a:spLocks noChangeArrowheads="1"/>
          </p:cNvSpPr>
          <p:nvPr/>
        </p:nvSpPr>
        <p:spPr bwMode="auto">
          <a:xfrm>
            <a:off x="991394" y="2436018"/>
            <a:ext cx="1220787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1640" tIns="40820" rIns="81640" bIns="40820">
            <a:spAutoFit/>
          </a:bodyPr>
          <a:lstStyle>
            <a:lvl1pPr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08305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15975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24280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631950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891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5463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035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607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600" b="1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叶根友行书繁" panose="02010601030101010101" pitchFamily="2" charset="-122"/>
                <a:ea typeface="叶根友行书繁" panose="02010601030101010101" pitchFamily="2" charset="-122"/>
              </a:rPr>
              <a:t>功能</a:t>
            </a:r>
          </a:p>
        </p:txBody>
      </p:sp>
      <p:pic>
        <p:nvPicPr>
          <p:cNvPr id="18" name="Picture 8" descr="49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2422659" flipV="1">
            <a:off x="2217818" y="3234248"/>
            <a:ext cx="789907" cy="51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9" descr="49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9013473" flipV="1">
            <a:off x="2095478" y="1636566"/>
            <a:ext cx="820649" cy="53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7691" name="Picture 299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lum bright="-40000" contrast="-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4986" y="2100978"/>
            <a:ext cx="1767174" cy="146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587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7663" name="Picture 271" descr="21"/>
          <p:cNvPicPr>
            <a:picLocks noChangeAspect="1" noChangeArrowheads="1"/>
          </p:cNvPicPr>
          <p:nvPr/>
        </p:nvPicPr>
        <p:blipFill>
          <a:blip r:embed="rId4" cstate="print">
            <a:lum contrast="-32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58245" y="572286"/>
            <a:ext cx="6326188" cy="17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163776" y="955788"/>
            <a:ext cx="3256434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>
              <a:solidFill>
                <a:srgbClr val="FFFF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kumimoji="1" lang="zh-CN" altLang="en-US" b="1" baseline="0" dirty="0">
                <a:solidFill>
                  <a:srgbClr val="FFFF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影院对座位、影片、影院</a:t>
            </a:r>
            <a:r>
              <a:rPr kumimoji="1" lang="zh-CN" altLang="en-US" b="1" baseline="0" dirty="0" smtClean="0">
                <a:solidFill>
                  <a:srgbClr val="FFFF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、播放计划</a:t>
            </a:r>
            <a:r>
              <a:rPr kumimoji="1" lang="zh-CN" altLang="en-US" b="1" baseline="0" dirty="0">
                <a:solidFill>
                  <a:srgbClr val="FFFF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、员工</a:t>
            </a:r>
            <a:r>
              <a:rPr kumimoji="1" lang="zh-CN" altLang="en-US" b="1" baseline="0" dirty="0" smtClean="0">
                <a:solidFill>
                  <a:srgbClr val="FFFF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的操作及销售额统计</a:t>
            </a:r>
            <a:endParaRPr kumimoji="1" lang="zh-CN" altLang="en-US" b="1" baseline="0" dirty="0">
              <a:solidFill>
                <a:srgbClr val="FFFF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b="1" dirty="0">
              <a:solidFill>
                <a:srgbClr val="FFFF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B35B4BFE-299B-4F1B-BFA8-4765F387E4BD}"/>
              </a:ext>
            </a:extLst>
          </p:cNvPr>
          <p:cNvSpPr/>
          <p:nvPr/>
        </p:nvSpPr>
        <p:spPr>
          <a:xfrm>
            <a:off x="4344194" y="3486944"/>
            <a:ext cx="2895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用户注册登录、查看个人信息、</a:t>
            </a:r>
            <a:endParaRPr lang="en-US" altLang="zh-CN" sz="2400" b="1" dirty="0">
              <a:solidFill>
                <a:srgbClr val="FFFF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b="1" dirty="0">
                <a:solidFill>
                  <a:srgbClr val="FFFF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选座购票、退改签票、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 advClick="0" advTm="3000">
        <p14:switch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87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7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876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7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45 0.00093 L 0.56389 0.0009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87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87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7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7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87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45 0.00093 L 0.56389 0.0009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87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8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87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800"/>
                            </p:stCondLst>
                            <p:childTnLst>
                              <p:par>
                                <p:cTn id="5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7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682" grpId="0" bldLvl="0" animBg="1"/>
      <p:bldP spid="187685" grpId="0"/>
      <p:bldP spid="17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E068F77C-743C-47D1-8495-EAEF2642F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62994" y="896144"/>
            <a:ext cx="6705600" cy="4191000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7D94F728-A748-4E07-95C3-98926A344A62}"/>
              </a:ext>
            </a:extLst>
          </p:cNvPr>
          <p:cNvSpPr/>
          <p:nvPr/>
        </p:nvSpPr>
        <p:spPr>
          <a:xfrm>
            <a:off x="4616118" y="497923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6705" lvl="0" indent="-306705" algn="l" defTabSz="815975">
              <a:spcBef>
                <a:spcPct val="20000"/>
              </a:spcBef>
              <a:buClr>
                <a:srgbClr val="368463"/>
              </a:buClr>
            </a:pPr>
            <a:r>
              <a:rPr lang="zh-CN" altLang="en-US" sz="1800" kern="0" baseline="0" dirty="0">
                <a:solidFill>
                  <a:srgbClr val="000000"/>
                </a:solidFill>
                <a:latin typeface="Verdana"/>
                <a:ea typeface="+mn-ea"/>
              </a:rPr>
              <a:t>选择</a:t>
            </a:r>
            <a:r>
              <a:rPr lang="zh-CN" altLang="en-US" sz="1800" kern="0" baseline="0" dirty="0" smtClean="0">
                <a:solidFill>
                  <a:srgbClr val="000000"/>
                </a:solidFill>
                <a:latin typeface="Verdana"/>
                <a:ea typeface="+mn-ea"/>
              </a:rPr>
              <a:t>影片及播放场次</a:t>
            </a:r>
            <a:endParaRPr lang="zh-CN" altLang="en-US" sz="1800" kern="0" baseline="0" dirty="0">
              <a:solidFill>
                <a:srgbClr val="000000"/>
              </a:solidFill>
              <a:latin typeface="Verdana"/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B73773ED-EA27-4DC8-A215-15EA310A8236}"/>
              </a:ext>
            </a:extLst>
          </p:cNvPr>
          <p:cNvSpPr/>
          <p:nvPr/>
        </p:nvSpPr>
        <p:spPr>
          <a:xfrm>
            <a:off x="305594" y="259396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6705" lvl="0" indent="-306705" algn="l" defTabSz="815975">
              <a:spcBef>
                <a:spcPct val="20000"/>
              </a:spcBef>
              <a:buClr>
                <a:srgbClr val="368463"/>
              </a:buClr>
            </a:pPr>
            <a:r>
              <a:rPr lang="zh-CN" altLang="en-US" sz="2500" kern="0" baseline="0">
                <a:solidFill>
                  <a:srgbClr val="335338"/>
                </a:solidFill>
                <a:latin typeface="Verdana"/>
                <a:ea typeface="+mn-ea"/>
              </a:rPr>
              <a:t>顾客：</a:t>
            </a:r>
          </a:p>
        </p:txBody>
      </p:sp>
    </p:spTree>
    <p:extLst>
      <p:ext uri="{BB962C8B-B14F-4D97-AF65-F5344CB8AC3E}">
        <p14:creationId xmlns:p14="http://schemas.microsoft.com/office/powerpoint/2010/main" xmlns="" val="2026308904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5A6406D1-DB96-4513-98B6-9B6DAF3AF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10594" y="972344"/>
            <a:ext cx="6934994" cy="4172744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C2AE33C7-7A89-4B91-954F-BA900C12C641}"/>
              </a:ext>
            </a:extLst>
          </p:cNvPr>
          <p:cNvSpPr/>
          <p:nvPr/>
        </p:nvSpPr>
        <p:spPr>
          <a:xfrm>
            <a:off x="153194" y="266690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6705" lvl="0" indent="-306705" algn="l" defTabSz="815975">
              <a:spcBef>
                <a:spcPct val="20000"/>
              </a:spcBef>
              <a:buClr>
                <a:srgbClr val="368463"/>
              </a:buClr>
            </a:pPr>
            <a:r>
              <a:rPr lang="zh-CN" altLang="en-US" sz="2500" kern="0" baseline="0">
                <a:solidFill>
                  <a:srgbClr val="335338"/>
                </a:solidFill>
                <a:latin typeface="Verdana"/>
                <a:ea typeface="+mn-ea"/>
              </a:rPr>
              <a:t>顾客：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B4F58B7A-6A71-4CAC-BACD-7135F108736F}"/>
              </a:ext>
            </a:extLst>
          </p:cNvPr>
          <p:cNvSpPr/>
          <p:nvPr/>
        </p:nvSpPr>
        <p:spPr>
          <a:xfrm>
            <a:off x="4191794" y="43894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6705" lvl="0" indent="-306705" algn="l" defTabSz="815975">
              <a:spcBef>
                <a:spcPct val="20000"/>
              </a:spcBef>
              <a:buClr>
                <a:srgbClr val="368463"/>
              </a:buClr>
            </a:pPr>
            <a:r>
              <a:rPr lang="zh-CN" altLang="en-US" sz="1800" kern="0" baseline="0">
                <a:solidFill>
                  <a:srgbClr val="335338"/>
                </a:solidFill>
                <a:latin typeface="Verdana"/>
                <a:ea typeface="+mn-ea"/>
              </a:rPr>
              <a:t>选择座位</a:t>
            </a:r>
          </a:p>
        </p:txBody>
      </p:sp>
    </p:spTree>
    <p:extLst>
      <p:ext uri="{BB962C8B-B14F-4D97-AF65-F5344CB8AC3E}">
        <p14:creationId xmlns:p14="http://schemas.microsoft.com/office/powerpoint/2010/main" xmlns="" val="3575189220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747AF58D-BCD0-43DD-975A-B000D80FE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62994" y="972345"/>
            <a:ext cx="6782594" cy="4172744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4148EF-D91D-464B-911C-1E4A86C2DA52}"/>
              </a:ext>
            </a:extLst>
          </p:cNvPr>
          <p:cNvSpPr/>
          <p:nvPr/>
        </p:nvSpPr>
        <p:spPr>
          <a:xfrm>
            <a:off x="153194" y="266690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6705" lvl="0" indent="-306705" algn="l" defTabSz="815975">
              <a:spcBef>
                <a:spcPct val="20000"/>
              </a:spcBef>
              <a:buClr>
                <a:srgbClr val="368463"/>
              </a:buClr>
            </a:pPr>
            <a:r>
              <a:rPr lang="zh-CN" altLang="en-US" sz="2500" kern="0" baseline="0">
                <a:solidFill>
                  <a:srgbClr val="335338"/>
                </a:solidFill>
                <a:latin typeface="Verdana"/>
                <a:ea typeface="+mn-ea"/>
              </a:rPr>
              <a:t>顾客：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E05B1513-720D-4C65-8358-678470B48728}"/>
              </a:ext>
            </a:extLst>
          </p:cNvPr>
          <p:cNvSpPr/>
          <p:nvPr/>
        </p:nvSpPr>
        <p:spPr>
          <a:xfrm>
            <a:off x="4018796" y="50521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6705" lvl="0" indent="-306705" algn="l" defTabSz="815975">
              <a:spcBef>
                <a:spcPct val="20000"/>
              </a:spcBef>
              <a:buClr>
                <a:srgbClr val="368463"/>
              </a:buClr>
            </a:pPr>
            <a:r>
              <a:rPr lang="zh-CN" altLang="en-US" sz="1800" kern="0" baseline="0">
                <a:solidFill>
                  <a:srgbClr val="335338"/>
                </a:solidFill>
                <a:latin typeface="Verdana"/>
                <a:ea typeface="+mn-ea"/>
              </a:rPr>
              <a:t>选择座位</a:t>
            </a:r>
          </a:p>
        </p:txBody>
      </p:sp>
    </p:spTree>
    <p:extLst>
      <p:ext uri="{BB962C8B-B14F-4D97-AF65-F5344CB8AC3E}">
        <p14:creationId xmlns:p14="http://schemas.microsoft.com/office/powerpoint/2010/main" xmlns="" val="2685878811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81E1A5B8-65F6-4E88-A28C-8CD29AFDE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39194" y="1200150"/>
            <a:ext cx="6629400" cy="3944938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ED7DFDD-B19A-4307-A668-7358EEF39557}"/>
              </a:ext>
            </a:extLst>
          </p:cNvPr>
          <p:cNvSpPr/>
          <p:nvPr/>
        </p:nvSpPr>
        <p:spPr>
          <a:xfrm>
            <a:off x="153194" y="266690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6705" lvl="0" indent="-306705" algn="l" defTabSz="815975">
              <a:spcBef>
                <a:spcPct val="20000"/>
              </a:spcBef>
              <a:buClr>
                <a:srgbClr val="368463"/>
              </a:buClr>
            </a:pPr>
            <a:r>
              <a:rPr lang="zh-CN" altLang="en-US" sz="2500" kern="0" baseline="0">
                <a:solidFill>
                  <a:srgbClr val="335338"/>
                </a:solidFill>
                <a:latin typeface="Verdana"/>
                <a:ea typeface="+mn-ea"/>
              </a:rPr>
              <a:t>顾客：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E3072AA3-3D4E-429A-805C-1060BD4928F2}"/>
              </a:ext>
            </a:extLst>
          </p:cNvPr>
          <p:cNvSpPr/>
          <p:nvPr/>
        </p:nvSpPr>
        <p:spPr>
          <a:xfrm>
            <a:off x="2439194" y="286544"/>
            <a:ext cx="3429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6705" lvl="0" indent="-306705" algn="l" defTabSz="815975">
              <a:spcBef>
                <a:spcPct val="20000"/>
              </a:spcBef>
              <a:buClr>
                <a:srgbClr val="368463"/>
              </a:buClr>
            </a:pPr>
            <a:r>
              <a:rPr lang="zh-CN" altLang="en-US" sz="1800" kern="0" baseline="0" dirty="0" smtClean="0">
                <a:solidFill>
                  <a:srgbClr val="000000"/>
                </a:solidFill>
                <a:latin typeface="Verdana"/>
                <a:ea typeface="+mn-ea"/>
              </a:rPr>
              <a:t>   选座成功，会有时间提示，时间已过或者点击返回就会返回到选座界面</a:t>
            </a:r>
            <a:endParaRPr lang="zh-CN" altLang="en-US" sz="1800" kern="0" baseline="0" dirty="0">
              <a:solidFill>
                <a:srgbClr val="000000"/>
              </a:solidFill>
              <a:latin typeface="Verdan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2241414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6E676C32-7CFB-44C2-A389-1A14A680A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794" y="1048544"/>
            <a:ext cx="6858794" cy="4096544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6959F81E-F4B9-43A8-B735-8C701F46CD7F}"/>
              </a:ext>
            </a:extLst>
          </p:cNvPr>
          <p:cNvSpPr/>
          <p:nvPr/>
        </p:nvSpPr>
        <p:spPr>
          <a:xfrm>
            <a:off x="153194" y="266690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6705" lvl="0" indent="-306705" algn="l" defTabSz="815975">
              <a:spcBef>
                <a:spcPct val="20000"/>
              </a:spcBef>
              <a:buClr>
                <a:srgbClr val="368463"/>
              </a:buClr>
            </a:pPr>
            <a:r>
              <a:rPr lang="zh-CN" altLang="en-US" sz="2500" kern="0" baseline="0">
                <a:solidFill>
                  <a:srgbClr val="335338"/>
                </a:solidFill>
                <a:latin typeface="Verdana"/>
                <a:ea typeface="+mn-ea"/>
              </a:rPr>
              <a:t>顾客：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5DB097B-3D14-42D7-B465-5102A87D363C}"/>
              </a:ext>
            </a:extLst>
          </p:cNvPr>
          <p:cNvSpPr/>
          <p:nvPr/>
        </p:nvSpPr>
        <p:spPr>
          <a:xfrm>
            <a:off x="3963194" y="55907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6705" lvl="0" indent="-306705" algn="l" defTabSz="815975">
              <a:spcBef>
                <a:spcPct val="20000"/>
              </a:spcBef>
              <a:buClr>
                <a:srgbClr val="368463"/>
              </a:buClr>
            </a:pPr>
            <a:r>
              <a:rPr lang="zh-CN" altLang="en-US" sz="1800" kern="0" baseline="0" dirty="0" smtClean="0">
                <a:solidFill>
                  <a:srgbClr val="000000"/>
                </a:solidFill>
                <a:latin typeface="Verdana"/>
                <a:ea typeface="+mn-ea"/>
              </a:rPr>
              <a:t>支付成功</a:t>
            </a:r>
            <a:endParaRPr lang="zh-CN" altLang="en-US" sz="1800" kern="0" baseline="0" dirty="0">
              <a:solidFill>
                <a:srgbClr val="000000"/>
              </a:solidFill>
              <a:latin typeface="Verdan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8014759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DF027A2F-6F50-4160-9697-31D18FEA2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67544"/>
            <a:ext cx="8231188" cy="3928269"/>
          </a:xfrm>
        </p:spPr>
        <p:txBody>
          <a:bodyPr/>
          <a:lstStyle/>
          <a:p>
            <a:r>
              <a:rPr lang="zh-CN" altLang="en-US" dirty="0" smtClean="0"/>
              <a:t>特点：</a:t>
            </a:r>
            <a:endParaRPr lang="en-US" altLang="zh-CN" dirty="0" smtClean="0"/>
          </a:p>
          <a:p>
            <a:r>
              <a:rPr lang="en-US" altLang="zh-CN" sz="2000" dirty="0" smtClean="0"/>
              <a:t>1.</a:t>
            </a:r>
            <a:r>
              <a:rPr lang="zh-CN" altLang="en-US" sz="2000" dirty="0" smtClean="0"/>
              <a:t>创建影厅的时候由于有行列的信息所以可以直接生成座位，并且可以由影厅管理者修改座位状态（可以多处修改）</a:t>
            </a:r>
            <a:endParaRPr lang="en-US" altLang="zh-CN" sz="2000" dirty="0" smtClean="0"/>
          </a:p>
          <a:p>
            <a:r>
              <a:rPr lang="en-US" altLang="zh-CN" sz="2000" dirty="0" smtClean="0"/>
              <a:t>2.</a:t>
            </a:r>
            <a:r>
              <a:rPr lang="zh-CN" altLang="en-US" sz="2000" dirty="0" smtClean="0"/>
              <a:t>在创建一个影片计划的时候会考虑时间冲突的问题，以及时间只能在当时之后不能在之前。</a:t>
            </a:r>
            <a:endParaRPr lang="en-US" altLang="zh-CN" sz="2000" dirty="0" smtClean="0"/>
          </a:p>
          <a:p>
            <a:r>
              <a:rPr lang="en-US" altLang="zh-CN" sz="2000" dirty="0" smtClean="0"/>
              <a:t>3.</a:t>
            </a:r>
            <a:r>
              <a:rPr lang="zh-CN" altLang="en-US" sz="2000" dirty="0" smtClean="0"/>
              <a:t>权限的管理，用户只能查看修改自己的基本信息而不能修改权限。</a:t>
            </a:r>
            <a:endParaRPr lang="en-US" altLang="zh-CN" sz="2000" dirty="0" smtClean="0"/>
          </a:p>
          <a:p>
            <a:r>
              <a:rPr lang="en-US" altLang="zh-CN" sz="2000" dirty="0" smtClean="0"/>
              <a:t>4.</a:t>
            </a:r>
            <a:r>
              <a:rPr lang="zh-CN" altLang="en-US" sz="2000" smtClean="0"/>
              <a:t>统计</a:t>
            </a:r>
            <a:r>
              <a:rPr lang="zh-CN" altLang="en-US" sz="2000" smtClean="0"/>
              <a:t>销售额</a:t>
            </a:r>
            <a:endParaRPr lang="en-US" altLang="zh-CN" sz="2000" dirty="0" smtClean="0"/>
          </a:p>
          <a:p>
            <a:r>
              <a:rPr lang="en-US" altLang="zh-CN" sz="2000" dirty="0" smtClean="0"/>
              <a:t>5.</a:t>
            </a:r>
            <a:r>
              <a:rPr lang="zh-CN" altLang="en-US" sz="2000" dirty="0" smtClean="0"/>
              <a:t>可以选择多个票，并且在选择座位时候会在旁边提示座位的位置，这样可以使顾客看到自己选的票，方便顾客的操作和使用。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710119178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未标题-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63" y="-19050"/>
            <a:ext cx="5705475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 descr="未标题-4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913606" y="2420144"/>
            <a:ext cx="6305550" cy="276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 descr="14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351" t="67801" r="44150" b="24422"/>
          <a:stretch>
            <a:fillRect/>
          </a:stretch>
        </p:blipFill>
        <p:spPr bwMode="auto">
          <a:xfrm>
            <a:off x="6754813" y="1277938"/>
            <a:ext cx="685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 descr="12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78588" y="1354138"/>
            <a:ext cx="428625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 descr="12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444" r="21777" b="55556"/>
          <a:stretch>
            <a:fillRect/>
          </a:stretch>
        </p:blipFill>
        <p:spPr bwMode="auto">
          <a:xfrm>
            <a:off x="5945188" y="1735138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9" descr="12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40388" y="1658938"/>
            <a:ext cx="428625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12" descr="14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351" t="67801" r="44150" b="24422"/>
          <a:stretch>
            <a:fillRect/>
          </a:stretch>
        </p:blipFill>
        <p:spPr bwMode="auto">
          <a:xfrm>
            <a:off x="7042150" y="1493838"/>
            <a:ext cx="685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9" descr="12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65925" y="1570038"/>
            <a:ext cx="428625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10" descr="12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444" r="21777" b="55556"/>
          <a:stretch>
            <a:fillRect/>
          </a:stretch>
        </p:blipFill>
        <p:spPr bwMode="auto">
          <a:xfrm>
            <a:off x="6232525" y="1951038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9" descr="12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27725" y="1874838"/>
            <a:ext cx="428625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 Box 161"/>
          <p:cNvSpPr txBox="1">
            <a:spLocks noChangeArrowheads="1"/>
          </p:cNvSpPr>
          <p:nvPr/>
        </p:nvSpPr>
        <p:spPr bwMode="ltGray">
          <a:xfrm>
            <a:off x="3450431" y="3298427"/>
            <a:ext cx="4954587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1640" tIns="40820" rIns="81640" bIns="40820">
            <a:spAutoFit/>
          </a:bodyPr>
          <a:lstStyle>
            <a:lvl1pPr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08305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15975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24280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631950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891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5463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035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607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800" baseline="0">
                <a:solidFill>
                  <a:schemeClr val="bg1">
                    <a:lumMod val="50000"/>
                  </a:schemeClr>
                </a:solidFill>
                <a:latin typeface="楷体_GB2312"/>
                <a:ea typeface="叶根友行书繁" panose="02010601030101010101" pitchFamily="2" charset="-122"/>
              </a:rPr>
              <a:t>THANKS</a:t>
            </a:r>
            <a:r>
              <a:rPr lang="en-US" altLang="zh-CN" sz="1800" baseline="0">
                <a:solidFill>
                  <a:schemeClr val="bg1">
                    <a:lumMod val="50000"/>
                  </a:schemeClr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</a:rPr>
              <a:t>  !</a:t>
            </a:r>
            <a:endParaRPr lang="zh-CN" altLang="en-US" sz="1800" baseline="0" dirty="0">
              <a:solidFill>
                <a:schemeClr val="bg1">
                  <a:lumMod val="50000"/>
                </a:schemeClr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29" name="Text Box 162"/>
          <p:cNvSpPr txBox="1">
            <a:spLocks noChangeArrowheads="1"/>
          </p:cNvSpPr>
          <p:nvPr/>
        </p:nvSpPr>
        <p:spPr bwMode="ltGray">
          <a:xfrm>
            <a:off x="1836624" y="2402122"/>
            <a:ext cx="4875213" cy="759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1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1640" tIns="40820" rIns="81640" bIns="40820">
            <a:spAutoFit/>
          </a:bodyPr>
          <a:lstStyle>
            <a:lvl1pPr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08305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15975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24280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631950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891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5463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035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607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4400" baseline="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经典繁颜体" pitchFamily="49" charset="-122"/>
              </a:rPr>
              <a:t>谢谢观赏</a:t>
            </a:r>
            <a:endParaRPr lang="en-US" altLang="zh-CN" sz="4400" baseline="0" dirty="0">
              <a:solidFill>
                <a:schemeClr val="bg1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0" name="Picture 158" descr="200712419435657_1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05087" y="5288417"/>
            <a:ext cx="5048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59" descr="10004015438746072987"/>
          <p:cNvPicPr>
            <a:picLocks noChangeAspect="1" noChangeArrowheads="1" noCrop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85536" y="3954122"/>
            <a:ext cx="992187" cy="99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60" descr="200712419435657_1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64788" y="234315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3" descr="未标题-11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60" t="51337" r="1723" b="1729"/>
          <a:stretch>
            <a:fillRect/>
          </a:stretch>
        </p:blipFill>
        <p:spPr bwMode="auto">
          <a:xfrm>
            <a:off x="4704556" y="-1871662"/>
            <a:ext cx="5472113" cy="476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1" descr="E:\jimin\nipic\ppt\ppt0107\pics\pic0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73324" y="3326266"/>
            <a:ext cx="2492554" cy="145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300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1055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9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5" dur="2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699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699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58025E-6 C 0.01562 0.03858 0.03125 0.07747 0.03194 0.14074 C 0.03263 0.20401 0.00138 0.29166 0.00416 0.38024 C 0.00694 0.46882 0.04722 0.57253 0.04861 0.6716 C 0.05 0.77068 0.03125 0.87284 0.0125 0.97531 " pathEditMode="relative" ptsTypes="aaaaA"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44444E-6 3.58025E-6 C -0.00209 0.025 -0.004 0.05031 -0.00139 0.0963 C 0.00121 0.14228 0.01892 0.2034 0.01527 0.27654 C 0.01163 0.34969 -0.01823 0.43827 -0.02361 0.5358 C -0.029 0.63333 -0.02292 0.74753 -0.01667 0.86173 " pathEditMode="relative" rAng="0" ptsTypes="aaaaA">
                                      <p:cBhvr>
                                        <p:cTn id="40" dur="4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42" dur="4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72222E-6 -2.46914E-6 C 0.00469 0.08858 0.00955 0.17747 0.02361 0.25679 C 0.03767 0.33611 0.07691 0.37654 0.08472 0.47654 C 0.09253 0.57654 0.0816 0.71667 0.07083 0.85648 " pathEditMode="relative" ptsTypes="aaaA">
                                      <p:cBhvr>
                                        <p:cTn id="46" dur="3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48" dur="3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5.27778E-6 -2.96296E-6 C 0.02708 0.07346 0.05433 0.14692 0.06388 0.24939 C 0.07343 0.35185 0.04235 0.49969 0.05694 0.61482 C 0.07152 0.72994 0.11145 0.83519 0.15138 0.94074 " pathEditMode="relative" rAng="0" ptsTypes="aaaA">
                                      <p:cBhvr>
                                        <p:cTn id="52" dur="5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21600000">
                                      <p:cBhvr>
                                        <p:cTn id="54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5.55556E-7 3.58025E-6 C 0.01562 0.03858 0.03125 0.07747 0.03194 0.14074 C 0.03263 0.20401 0.00138 0.29166 0.00416 0.38024 C 0.00694 0.46882 0.04722 0.57253 0.04861 0.6716 C 0.05 0.77068 0.03125 0.87284 0.0125 0.97531 " pathEditMode="relative" ptsTypes="aaaaA">
                                      <p:cBhvr>
                                        <p:cTn id="58" dur="3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8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Rot by="21600000">
                                      <p:cBhvr>
                                        <p:cTn id="60" dur="3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44444E-6 3.58025E-6 C -0.00209 0.025 -0.004 0.05031 -0.00139 0.0963 C 0.00121 0.14228 0.01892 0.2034 0.01527 0.27654 C 0.01163 0.34969 -0.01823 0.43827 -0.02361 0.5358 C -0.029 0.63333 -0.02292 0.74753 -0.01667 0.86173 " pathEditMode="relative" rAng="0" ptsTypes="aaaaA">
                                      <p:cBhvr>
                                        <p:cTn id="64" dur="4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6" dur="4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72222E-6 -2.46914E-6 C 0.00469 0.08858 0.00955 0.17747 0.02361 0.25679 C 0.03767 0.33611 0.07691 0.37654 0.08472 0.47654 C 0.09253 0.57654 0.0816 0.71667 0.07083 0.85648 " pathEditMode="relative" ptsTypes="aaaA">
                                      <p:cBhvr>
                                        <p:cTn id="70" dur="5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72" dur="5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5.27778E-6 -2.96296E-6 C 0.02708 0.07346 0.05433 0.14692 0.06388 0.24939 C 0.07343 0.35185 0.04235 0.49969 0.05694 0.61482 C 0.07152 0.72994 0.11145 0.83519 0.15138 0.94074 " pathEditMode="relative" rAng="0" ptsTypes="aaaA">
                                      <p:cBhvr>
                                        <p:cTn id="76" dur="7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8" presetClass="emp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Rot by="21600000">
                                      <p:cBhvr>
                                        <p:cTn id="78" dur="7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3050"/>
                                  </p:stCondLst>
                                  <p:childTnLst>
                                    <p:animMotion origin="layout" path="M 1.94444E-6 -4.41458E-6 C 0.04479 -0.02162 0.08246 -0.08711 0.13073 -0.10781 C 0.17951 -0.12789 0.22552 -0.12573 0.29236 -0.12357 C 0.35937 -0.1214 0.45156 -0.08619 0.53264 -0.09515 C 0.61389 -0.1041 0.70469 -0.18134 0.77899 -0.17701 C 0.85312 -0.17269 0.93698 -0.09206 0.97847 -0.06981 " pathEditMode="relative" rAng="0" ptsTypes="aaaaaa">
                                      <p:cBhvr>
                                        <p:cTn id="80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24" y="-9082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0.00017 2.59259E-6 C -0.02639 -0.01605 -0.10139 -0.0784 -0.15868 -0.0963 C -0.21597 -0.1142 -0.27083 -0.10926 -0.34375 -0.10741 C -0.41666 -0.10556 -0.52569 -0.10803 -0.596 -0.08519 C -0.66649 -0.06235 -0.68975 -0.00803 -0.76684 0.02963 C -0.84392 0.06728 -0.99774 0.11759 -1.0585 0.14074 " pathEditMode="relative" rAng="0" ptsTypes="aaaaaa">
                                      <p:cBhvr>
                                        <p:cTn id="82" dur="49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17" y="1327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4450"/>
                                  </p:stCondLst>
                                  <p:childTnLst>
                                    <p:animMotion origin="layout" path="M 3.61111E-6 2.71605E-6 C -0.06302 -0.05556 -0.12604 -0.11111 -0.19375 -0.12222 C -0.26146 -0.13333 -0.3375 -0.06605 -0.40625 -0.06667 C -0.475 -0.06728 -0.54723 -0.1358 -0.60625 -0.12593 C -0.66528 -0.11605 -0.71285 -0.06173 -0.76042 -0.00741 " pathEditMode="relative" ptsTypes="aaaaA">
                                      <p:cBhvr>
                                        <p:cTn id="84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Picture 55" descr="06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34656" y="3000606"/>
            <a:ext cx="3657600" cy="45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76" name="Rectangle 56"/>
          <p:cNvSpPr>
            <a:spLocks noChangeArrowheads="1"/>
          </p:cNvSpPr>
          <p:nvPr/>
        </p:nvSpPr>
        <p:spPr bwMode="auto">
          <a:xfrm>
            <a:off x="4679159" y="1465073"/>
            <a:ext cx="3048000" cy="2076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0" tIns="40820" rIns="81640" bIns="40820" anchor="ctr">
            <a:spAutoFit/>
          </a:bodyPr>
          <a:lstStyle>
            <a:lvl1pPr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08305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15975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24280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631950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891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5463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035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607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800" b="1" baseline="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这里要说明一下</a:t>
            </a:r>
            <a:r>
              <a:rPr lang="zh-CN" altLang="en-US" sz="1800" b="1" baseline="0" dirty="0" smtClean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，注册时用户的权限是默认设置的，权限只能由最高管理者修改不同</a:t>
            </a:r>
            <a:r>
              <a:rPr lang="zh-CN" altLang="en-US" sz="1800" b="1" baseline="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权限的用户登录后的界面是不相同的，比如管理员和顾客</a:t>
            </a:r>
          </a:p>
        </p:txBody>
      </p:sp>
      <p:pic>
        <p:nvPicPr>
          <p:cNvPr id="377" name="Picture 6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794" y="1182686"/>
            <a:ext cx="3703637" cy="284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587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" name="Picture 124" descr="小茶壶"/>
          <p:cNvPicPr>
            <a:picLocks noChangeAspect="1" noChangeArrowheads="1"/>
          </p:cNvPicPr>
          <p:nvPr/>
        </p:nvPicPr>
        <p:blipFill>
          <a:blip r:embed="rId5" cstate="print">
            <a:lum bright="-1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8056" y="981074"/>
            <a:ext cx="3276600" cy="304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3244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2">
            <a:extLst>
              <a:ext uri="{FF2B5EF4-FFF2-40B4-BE49-F238E27FC236}">
                <a16:creationId xmlns:a16="http://schemas.microsoft.com/office/drawing/2014/main" xmlns="" id="{72C44871-BE0C-4972-8516-D4805323E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8575"/>
          <a:stretch/>
        </p:blipFill>
        <p:spPr>
          <a:xfrm>
            <a:off x="153194" y="134144"/>
            <a:ext cx="3962400" cy="2730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6594" y="3105944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00"/>
                </a:solidFill>
                <a:latin typeface="仿宋" pitchFamily="49" charset="-122"/>
                <a:ea typeface="仿宋" pitchFamily="49" charset="-122"/>
              </a:rPr>
              <a:t>系统内部人员</a:t>
            </a:r>
            <a:endParaRPr lang="en-US" altLang="zh-CN" sz="2400" b="1" dirty="0" smtClean="0">
              <a:solidFill>
                <a:srgbClr val="000000"/>
              </a:solidFill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xmlns="" id="{1F8FF0CD-2932-4534-A56D-8363626320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44194" y="819944"/>
            <a:ext cx="4647070" cy="26927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06194" y="3791744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00"/>
                </a:solidFill>
                <a:latin typeface="仿宋" pitchFamily="49" charset="-122"/>
                <a:ea typeface="仿宋" pitchFamily="49" charset="-122"/>
              </a:rPr>
              <a:t>顾客</a:t>
            </a:r>
            <a:endParaRPr lang="en-US" altLang="zh-CN" sz="2400" b="1" dirty="0" smtClean="0">
              <a:solidFill>
                <a:srgbClr val="000000"/>
              </a:solidFill>
              <a:latin typeface="仿宋" pitchFamily="49" charset="-122"/>
              <a:ea typeface="仿宋" pitchFamily="49" charset="-122"/>
            </a:endParaRPr>
          </a:p>
          <a:p>
            <a:endParaRPr lang="en-US" altLang="zh-CN" sz="2400" b="1" dirty="0" smtClean="0">
              <a:solidFill>
                <a:srgbClr val="000000"/>
              </a:solidFill>
              <a:latin typeface="仿宋" pitchFamily="49" charset="-122"/>
              <a:ea typeface="仿宋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3244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C06C5D9C-B5AB-436C-ABDB-83055FDF8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62994" y="972345"/>
            <a:ext cx="6721793" cy="4172744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1093AC42-71C4-4FF3-8A43-F0128083D1DF}"/>
              </a:ext>
            </a:extLst>
          </p:cNvPr>
          <p:cNvSpPr txBox="1"/>
          <p:nvPr/>
        </p:nvSpPr>
        <p:spPr>
          <a:xfrm>
            <a:off x="457994" y="286544"/>
            <a:ext cx="144780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仿宋" panose="02010609060101010101" pitchFamily="49" charset="-122"/>
                <a:ea typeface="仿宋" panose="02010609060101010101" pitchFamily="49" charset="-122"/>
              </a:rPr>
              <a:t>注册</a:t>
            </a:r>
          </a:p>
        </p:txBody>
      </p:sp>
    </p:spTree>
    <p:extLst>
      <p:ext uri="{BB962C8B-B14F-4D97-AF65-F5344CB8AC3E}">
        <p14:creationId xmlns:p14="http://schemas.microsoft.com/office/powerpoint/2010/main" xmlns="" val="2016339292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184FB3A0-B7C3-4E55-AC06-10DCE819CE20}"/>
              </a:ext>
            </a:extLst>
          </p:cNvPr>
          <p:cNvSpPr txBox="1"/>
          <p:nvPr/>
        </p:nvSpPr>
        <p:spPr>
          <a:xfrm>
            <a:off x="305594" y="515144"/>
            <a:ext cx="144780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仿宋" panose="02010609060101010101" pitchFamily="49" charset="-122"/>
                <a:ea typeface="仿宋" panose="02010609060101010101" pitchFamily="49" charset="-122"/>
              </a:rPr>
              <a:t>登录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xmlns="" id="{3B3E6829-21DC-4E3E-B45D-DEA9A9007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59440" y="1200150"/>
            <a:ext cx="6026708" cy="3395663"/>
          </a:xfrm>
        </p:spPr>
      </p:pic>
    </p:spTree>
    <p:extLst>
      <p:ext uri="{BB962C8B-B14F-4D97-AF65-F5344CB8AC3E}">
        <p14:creationId xmlns:p14="http://schemas.microsoft.com/office/powerpoint/2010/main" xmlns="" val="615903081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11" name="Picture 95" descr="花瓣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59700">
            <a:off x="8935245" y="-1181905"/>
            <a:ext cx="420687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8512" name="Picture 96" descr="花瓣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90457" y="-1437493"/>
            <a:ext cx="609600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8513" name="Picture 97" descr="花瓣0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01845" y="-1639105"/>
            <a:ext cx="381000" cy="27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8514" name="Picture 98" descr="花瓣0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71457" y="-700893"/>
            <a:ext cx="533400" cy="33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8515" name="Picture 99" descr="花瓣0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9311245">
            <a:off x="7550945" y="-872343"/>
            <a:ext cx="534987" cy="25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353594" y="362744"/>
            <a:ext cx="20574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8" action="ppaction://hlinksldjump"/>
              </a:rPr>
              <a:t>影厅管理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9" action="ppaction://hlinksldjump"/>
              </a:rPr>
              <a:t>座位管理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10" action="ppaction://hlinksldjump"/>
              </a:rPr>
              <a:t>影片管理</a:t>
            </a:r>
            <a:endParaRPr lang="en-US" altLang="zh-CN" sz="3200" b="1" dirty="0" smtClean="0">
              <a:solidFill>
                <a:schemeClr val="bg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11" action="ppaction://hlinksldjump"/>
              </a:rPr>
              <a:t>计划管理</a:t>
            </a:r>
            <a:endParaRPr lang="en-US" altLang="zh-CN" sz="3200" b="1" dirty="0" smtClean="0">
              <a:solidFill>
                <a:schemeClr val="bg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hlinkClick r:id="rId12" action="ppaction://hlinksldjump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12" action="ppaction://hlinksldjump"/>
              </a:rPr>
              <a:t>员工管理</a:t>
            </a:r>
            <a:endParaRPr lang="en-US" altLang="zh-CN" sz="3200" b="1" dirty="0" smtClean="0">
              <a:solidFill>
                <a:schemeClr val="bg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13" action="ppaction://hlinksldjump"/>
              </a:rPr>
              <a:t>顾客购票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2335" y="1415415"/>
            <a:ext cx="110236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baseline="0" dirty="0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影院方面</a:t>
            </a:r>
            <a:endParaRPr lang="zh-CN" altLang="en-US" sz="1800" b="1" baseline="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5" name="Picture 109" descr="2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2084" y="478302"/>
            <a:ext cx="2124201" cy="229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E:\jimin\nipic\ppt\ppt0107\pics\pic01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71457" y="3620046"/>
            <a:ext cx="2492554" cy="145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66296E-6 C -0.01458 0.05808 -0.07274 0.23138 -0.08802 0.34878 C -0.1033 0.46617 -0.0967 0.60272 -0.09132 0.70466 C -0.08593 0.80661 -0.07916 0.8999 -0.05555 0.96076 C -0.03194 1.02162 0.03334 1.02965 0.05 1.07012 C 0.06667 1.11059 0.05417 1.16744 0.04445 1.20327 C 0.03473 1.23942 0.0132 1.2632 -0.00833 1.28668 " pathEditMode="relative" rAng="0" ptsTypes="aaaaaaa">
                                      <p:cBhvr>
                                        <p:cTn id="11" dur="3000" fill="hold"/>
                                        <p:tgtEl>
                                          <p:spTgt spid="188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0" y="6431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3000" fill="hold"/>
                                        <p:tgtEl>
                                          <p:spTgt spid="1885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05556E-6 2.58573E-6 C -0.02309 0.05437 -0.0375 0.09916 -0.05712 0.18628 C -0.07691 0.2734 -0.07709 0.43188 -0.11806 0.52209 C -0.15886 0.61229 -0.27309 0.64844 -0.30313 0.72814 C -0.33316 0.80784 -0.31875 0.91195 -0.29844 1.00092 C -0.27813 1.0899 -0.22952 1.17547 -0.18091 1.26135 " pathEditMode="relative" rAng="0" ptsTypes="aaaaaa">
                                      <p:cBhvr>
                                        <p:cTn id="15" dur="3000" fill="hold"/>
                                        <p:tgtEl>
                                          <p:spTgt spid="188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67" y="6305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17" dur="3000" fill="hold"/>
                                        <p:tgtEl>
                                          <p:spTgt spid="1885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556E-17 3.45999E-6 C -0.00347 0.03799 -0.0191 0.16651 -0.02118 0.22891 C -0.02326 0.29132 -0.01875 0.30089 -0.01267 0.37442 C -0.0066 0.44794 0.02049 0.58171 0.01528 0.66975 C 0.01007 0.7578 -0.01944 0.82175 -0.0441 0.90361 C -0.06875 0.98548 -0.11719 1.10997 -0.13299 1.16187 C -0.14878 1.21285 -0.1441 1.21223 -0.13941 1.21223 " pathEditMode="relative" rAng="0" ptsTypes="aaaaaaa">
                                      <p:cBhvr>
                                        <p:cTn id="19" dur="3000" fill="hold"/>
                                        <p:tgtEl>
                                          <p:spTgt spid="188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24" y="6064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21" dur="3000" fill="hold"/>
                                        <p:tgtEl>
                                          <p:spTgt spid="1885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 3.49089E-7 C 0.01771 0.06148 0.10538 0.2561 0.10677 0.36824 C 0.10816 0.48007 0.01302 0.56719 0.00799 0.67284 C 0.00295 0.7785 0.06823 0.89249 0.07622 1.00309 C 0.0842 1.11369 0.06979 1.22552 0.05556 1.33704 " pathEditMode="relative" rAng="0" ptsTypes="aaaaa">
                                      <p:cBhvr>
                                        <p:cTn id="23" dur="3000" fill="hold"/>
                                        <p:tgtEl>
                                          <p:spTgt spid="188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6685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21600000">
                                      <p:cBhvr>
                                        <p:cTn id="25" dur="3000" fill="hold"/>
                                        <p:tgtEl>
                                          <p:spTgt spid="1885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38889E-6 3.64162E-6 C -0.03472 0.07722 -0.06927 0.15468 -0.06667 0.25341 C -0.06406 0.35237 0.00868 0.48763 0.0158 0.59376 C 0.02291 0.70035 -0.02813 0.79977 -0.02396 0.89202 C -0.01979 0.98428 0.0375 1.06682 0.04114 1.14774 C 0.04479 1.22867 0.02153 1.30358 -0.00174 1.37803 " pathEditMode="relative" ptsTypes="aaaaaA">
                                      <p:cBhvr>
                                        <p:cTn id="27" dur="3000" fill="hold"/>
                                        <p:tgtEl>
                                          <p:spTgt spid="188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21600000">
                                      <p:cBhvr>
                                        <p:cTn id="29" dur="2900" fill="hold"/>
                                        <p:tgtEl>
                                          <p:spTgt spid="1885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11" name="Picture 95" descr="花瓣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59700">
            <a:off x="8935245" y="-1181905"/>
            <a:ext cx="420687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8512" name="Picture 96" descr="花瓣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90457" y="-1437493"/>
            <a:ext cx="609600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8513" name="Picture 97" descr="花瓣0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01845" y="-1639105"/>
            <a:ext cx="381000" cy="27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8514" name="Picture 98" descr="花瓣0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71457" y="-700893"/>
            <a:ext cx="533400" cy="33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8515" name="Picture 99" descr="花瓣0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9311245">
            <a:off x="7550945" y="-872343"/>
            <a:ext cx="534987" cy="25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787767" y="2723800"/>
            <a:ext cx="309880" cy="570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72293" y="1124744"/>
            <a:ext cx="224861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  <a:defRPr/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8" action="ppaction://hlinksldjump"/>
              </a:rPr>
              <a:t>查询在售影片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200000"/>
              </a:lnSpc>
              <a:defRPr/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9" action="ppaction://hlinksldjump"/>
              </a:rPr>
              <a:t>选座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hlinkClick r:id="rId10" action="ppaction://hlinksldjump"/>
            </a:endParaRPr>
          </a:p>
          <a:p>
            <a:pPr algn="l">
              <a:lnSpc>
                <a:spcPct val="200000"/>
              </a:lnSpc>
              <a:defRPr/>
            </a:pP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买票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200000"/>
              </a:lnSpc>
              <a:defRPr/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11" action="ppaction://hlinksldjump"/>
              </a:rPr>
              <a:t>支付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200000"/>
              </a:lnSpc>
              <a:defRPr/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12" action="ppaction://hlinksldjump"/>
              </a:rPr>
              <a:t>退票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200000"/>
              </a:lnSpc>
              <a:defRPr/>
            </a:pP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7" name="Picture 109" descr="2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7459" y="426232"/>
            <a:ext cx="2124201" cy="229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102"/>
          <p:cNvSpPr>
            <a:spLocks noChangeArrowheads="1"/>
          </p:cNvSpPr>
          <p:nvPr/>
        </p:nvSpPr>
        <p:spPr bwMode="auto">
          <a:xfrm>
            <a:off x="366675" y="1382977"/>
            <a:ext cx="1547411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1640" tIns="40820" rIns="81640" bIns="40820" anchor="ctr">
            <a:spAutoFit/>
          </a:bodyPr>
          <a:lstStyle>
            <a:lvl1pPr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08305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15975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24280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631950" algn="l" defTabSz="8159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891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5463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035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60750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400" b="1" baseline="0" dirty="0">
                <a:solidFill>
                  <a:srgbClr val="000000"/>
                </a:solidFill>
                <a:ea typeface="宋体" panose="02010600030101010101" pitchFamily="2" charset="-122"/>
              </a:rPr>
              <a:t>顾客方面</a:t>
            </a:r>
          </a:p>
        </p:txBody>
      </p:sp>
      <p:pic>
        <p:nvPicPr>
          <p:cNvPr id="6" name="Picture 11" descr="E:\jimin\nipic\ppt\ppt0107\pics\pic01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90309" y="3516131"/>
            <a:ext cx="2492554" cy="145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3000">
        <p:blinds dir="vert"/>
      </p:transition>
    </mc:Choice>
    <mc:Fallback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66296E-6 C -0.01458 0.05808 -0.07274 0.23138 -0.08802 0.34878 C -0.1033 0.46617 -0.0967 0.60272 -0.09132 0.70466 C -0.08593 0.80661 -0.07916 0.8999 -0.05555 0.96076 C -0.03194 1.02162 0.03334 1.02965 0.05 1.07012 C 0.06667 1.11059 0.05417 1.16744 0.04445 1.20327 C 0.03473 1.23942 0.0132 1.2632 -0.00833 1.28668 " pathEditMode="relative" rAng="0" ptsTypes="aaaaaaa">
                                      <p:cBhvr>
                                        <p:cTn id="23" dur="3000" fill="hold"/>
                                        <p:tgtEl>
                                          <p:spTgt spid="188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0" y="6431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3000" fill="hold"/>
                                        <p:tgtEl>
                                          <p:spTgt spid="1885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05556E-6 2.58573E-6 C -0.02309 0.05437 -0.0375 0.09916 -0.05712 0.18628 C -0.07691 0.2734 -0.07709 0.43188 -0.11806 0.52209 C -0.15886 0.61229 -0.27309 0.64844 -0.30313 0.72814 C -0.33316 0.80784 -0.31875 0.91195 -0.29844 1.00092 C -0.27813 1.0899 -0.22952 1.17547 -0.18091 1.26135 " pathEditMode="relative" rAng="0" ptsTypes="aaaaaa">
                                      <p:cBhvr>
                                        <p:cTn id="27" dur="3000" fill="hold"/>
                                        <p:tgtEl>
                                          <p:spTgt spid="188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67" y="6305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29" dur="3000" fill="hold"/>
                                        <p:tgtEl>
                                          <p:spTgt spid="1885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556E-17 3.45999E-6 C -0.00347 0.03799 -0.0191 0.16651 -0.02118 0.22891 C -0.02326 0.29132 -0.01875 0.30089 -0.01267 0.37442 C -0.0066 0.44794 0.02049 0.58171 0.01528 0.66975 C 0.01007 0.7578 -0.01944 0.82175 -0.0441 0.90361 C -0.06875 0.98548 -0.11719 1.10997 -0.13299 1.16187 C -0.14878 1.21285 -0.1441 1.21223 -0.13941 1.21223 " pathEditMode="relative" rAng="0" ptsTypes="aaaaaaa">
                                      <p:cBhvr>
                                        <p:cTn id="31" dur="3000" fill="hold"/>
                                        <p:tgtEl>
                                          <p:spTgt spid="188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24" y="6064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33" dur="3000" fill="hold"/>
                                        <p:tgtEl>
                                          <p:spTgt spid="1885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 3.49089E-7 C 0.01771 0.06148 0.10538 0.2561 0.10677 0.36824 C 0.10816 0.48007 0.01302 0.56719 0.00799 0.67284 C 0.00295 0.7785 0.06823 0.89249 0.07622 1.00309 C 0.0842 1.11369 0.06979 1.22552 0.05556 1.33704 " pathEditMode="relative" rAng="0" ptsTypes="aaaaa">
                                      <p:cBhvr>
                                        <p:cTn id="35" dur="3000" fill="hold"/>
                                        <p:tgtEl>
                                          <p:spTgt spid="188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6685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21600000">
                                      <p:cBhvr>
                                        <p:cTn id="37" dur="3000" fill="hold"/>
                                        <p:tgtEl>
                                          <p:spTgt spid="1885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38889E-6 3.64162E-6 C -0.03472 0.07722 -0.06927 0.15468 -0.06667 0.25341 C -0.06406 0.35237 0.00868 0.48763 0.0158 0.59376 C 0.02291 0.70035 -0.02813 0.79977 -0.02396 0.89202 C -0.01979 0.98428 0.0375 1.06682 0.04114 1.14774 C 0.04479 1.22867 0.02153 1.30358 -0.00174 1.37803 " pathEditMode="relative" ptsTypes="aaaaaA">
                                      <p:cBhvr>
                                        <p:cTn id="39" dur="3000" fill="hold"/>
                                        <p:tgtEl>
                                          <p:spTgt spid="188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8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21600000">
                                      <p:cBhvr>
                                        <p:cTn id="41" dur="2900" fill="hold"/>
                                        <p:tgtEl>
                                          <p:spTgt spid="1885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286544"/>
            <a:ext cx="8231188" cy="4309270"/>
          </a:xfrm>
        </p:spPr>
        <p:txBody>
          <a:bodyPr/>
          <a:lstStyle/>
          <a:p>
            <a:r>
              <a:rPr lang="zh-CN" altLang="en-US" dirty="0"/>
              <a:t>影厅管理：</a:t>
            </a:r>
            <a:r>
              <a:rPr lang="en-US" altLang="zh-CN" dirty="0"/>
              <a:t>			</a:t>
            </a:r>
            <a:r>
              <a:rPr lang="zh-CN" altLang="en-US" sz="1800" b="1" dirty="0" smtClean="0"/>
              <a:t>可以通过影厅的名字进行查找</a:t>
            </a:r>
            <a:endParaRPr lang="zh-CN" altLang="en-US" sz="1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66ECA0F-6156-4728-A809-B4D241F6BC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b="28681"/>
          <a:stretch/>
        </p:blipFill>
        <p:spPr>
          <a:xfrm>
            <a:off x="2210594" y="1206963"/>
            <a:ext cx="6842787" cy="39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5671919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sample">
  <a:themeElements>
    <a:clrScheme name="sample 3">
      <a:dk1>
        <a:srgbClr val="335338"/>
      </a:dk1>
      <a:lt1>
        <a:srgbClr val="D7E4BE"/>
      </a:lt1>
      <a:dk2>
        <a:srgbClr val="000066"/>
      </a:dk2>
      <a:lt2>
        <a:srgbClr val="B2B2B2"/>
      </a:lt2>
      <a:accent1>
        <a:srgbClr val="2F86B1"/>
      </a:accent1>
      <a:accent2>
        <a:srgbClr val="D2761A"/>
      </a:accent2>
      <a:accent3>
        <a:srgbClr val="E8EFDB"/>
      </a:accent3>
      <a:accent4>
        <a:srgbClr val="2A462E"/>
      </a:accent4>
      <a:accent5>
        <a:srgbClr val="ADC3D5"/>
      </a:accent5>
      <a:accent6>
        <a:srgbClr val="BE6A16"/>
      </a:accent6>
      <a:hlink>
        <a:srgbClr val="368463"/>
      </a:hlink>
      <a:folHlink>
        <a:srgbClr val="481ECE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8159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zh-CN" sz="16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中國龍毛隸書" pitchFamily="49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8159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zh-CN" sz="16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中國龍毛隸書" pitchFamily="49" charset="-120"/>
          </a:defRPr>
        </a:defPPr>
      </a:lstStyle>
    </a:lnDef>
  </a:objectDefaults>
  <a:extraClrSchemeLst>
    <a:extraClrScheme>
      <a:clrScheme name="sample 1">
        <a:dk1>
          <a:srgbClr val="1A3E86"/>
        </a:dk1>
        <a:lt1>
          <a:srgbClr val="C1CFDD"/>
        </a:lt1>
        <a:dk2>
          <a:srgbClr val="000000"/>
        </a:dk2>
        <a:lt2>
          <a:srgbClr val="B2B2B2"/>
        </a:lt2>
        <a:accent1>
          <a:srgbClr val="4AAAC0"/>
        </a:accent1>
        <a:accent2>
          <a:srgbClr val="6600FF"/>
        </a:accent2>
        <a:accent3>
          <a:srgbClr val="DDE4EB"/>
        </a:accent3>
        <a:accent4>
          <a:srgbClr val="143472"/>
        </a:accent4>
        <a:accent5>
          <a:srgbClr val="B1D2DC"/>
        </a:accent5>
        <a:accent6>
          <a:srgbClr val="5C00E7"/>
        </a:accent6>
        <a:hlink>
          <a:srgbClr val="0066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2B166E"/>
        </a:dk1>
        <a:lt1>
          <a:srgbClr val="AADBFC"/>
        </a:lt1>
        <a:dk2>
          <a:srgbClr val="003366"/>
        </a:dk2>
        <a:lt2>
          <a:srgbClr val="B2B2B2"/>
        </a:lt2>
        <a:accent1>
          <a:srgbClr val="19B17B"/>
        </a:accent1>
        <a:accent2>
          <a:srgbClr val="E57B1B"/>
        </a:accent2>
        <a:accent3>
          <a:srgbClr val="D2EAFD"/>
        </a:accent3>
        <a:accent4>
          <a:srgbClr val="23115D"/>
        </a:accent4>
        <a:accent5>
          <a:srgbClr val="ABD5BF"/>
        </a:accent5>
        <a:accent6>
          <a:srgbClr val="CF6F17"/>
        </a:accent6>
        <a:hlink>
          <a:srgbClr val="0066CC"/>
        </a:hlink>
        <a:folHlink>
          <a:srgbClr val="8C71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335338"/>
        </a:dk1>
        <a:lt1>
          <a:srgbClr val="D7E4BE"/>
        </a:lt1>
        <a:dk2>
          <a:srgbClr val="000066"/>
        </a:dk2>
        <a:lt2>
          <a:srgbClr val="B2B2B2"/>
        </a:lt2>
        <a:accent1>
          <a:srgbClr val="2F86B1"/>
        </a:accent1>
        <a:accent2>
          <a:srgbClr val="D2761A"/>
        </a:accent2>
        <a:accent3>
          <a:srgbClr val="E8EFDB"/>
        </a:accent3>
        <a:accent4>
          <a:srgbClr val="2A462E"/>
        </a:accent4>
        <a:accent5>
          <a:srgbClr val="ADC3D5"/>
        </a:accent5>
        <a:accent6>
          <a:srgbClr val="BE6A16"/>
        </a:accent6>
        <a:hlink>
          <a:srgbClr val="368463"/>
        </a:hlink>
        <a:folHlink>
          <a:srgbClr val="481EC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480</Words>
  <Application>Microsoft Office PowerPoint</Application>
  <PresentationFormat>自定义</PresentationFormat>
  <Paragraphs>79</Paragraphs>
  <Slides>26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sample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计划计划</vt:lpstr>
      <vt:lpstr>幻灯片 12</vt:lpstr>
      <vt:lpstr>幻灯片 13</vt:lpstr>
      <vt:lpstr>幻灯片 14</vt:lpstr>
      <vt:lpstr>计划计划</vt:lpstr>
      <vt:lpstr>计划计划</vt:lpstr>
      <vt:lpstr>计划计划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</vt:vector>
  </TitlesOfParts>
  <Company>https://dxpu.taobao.com/</Company>
  <LinksUpToDate>false</LinksUpToDate>
  <SharedDoc>false</SharedDoc>
  <HyperlinkBase>https://dxpu.taobao.com/</HyperlinkBase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大侠素材铺</dc:title>
  <dc:creator>大侠素材铺</dc:creator>
  <dc:description>大侠素材铺_x000d__x000d_
淘宝店：https://dxpu.taobao.com/</dc:description>
  <cp:lastModifiedBy>Administrator</cp:lastModifiedBy>
  <cp:revision>408</cp:revision>
  <dcterms:created xsi:type="dcterms:W3CDTF">2004-08-26T06:30:00Z</dcterms:created>
  <dcterms:modified xsi:type="dcterms:W3CDTF">2019-07-05T23:43:47Z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